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0"/>
  </p:notesMasterIdLst>
  <p:handoutMasterIdLst>
    <p:handoutMasterId r:id="rId71"/>
  </p:handoutMasterIdLst>
  <p:sldIdLst>
    <p:sldId id="256" r:id="rId5"/>
    <p:sldId id="334" r:id="rId6"/>
    <p:sldId id="257" r:id="rId7"/>
    <p:sldId id="305" r:id="rId8"/>
    <p:sldId id="321" r:id="rId9"/>
    <p:sldId id="320" r:id="rId10"/>
    <p:sldId id="322" r:id="rId11"/>
    <p:sldId id="295" r:id="rId12"/>
    <p:sldId id="335" r:id="rId13"/>
    <p:sldId id="310" r:id="rId14"/>
    <p:sldId id="312" r:id="rId15"/>
    <p:sldId id="323" r:id="rId16"/>
    <p:sldId id="324" r:id="rId17"/>
    <p:sldId id="306" r:id="rId18"/>
    <p:sldId id="325" r:id="rId19"/>
    <p:sldId id="301" r:id="rId20"/>
    <p:sldId id="326" r:id="rId21"/>
    <p:sldId id="319" r:id="rId22"/>
    <p:sldId id="300" r:id="rId23"/>
    <p:sldId id="327" r:id="rId24"/>
    <p:sldId id="270" r:id="rId25"/>
    <p:sldId id="297" r:id="rId26"/>
    <p:sldId id="328" r:id="rId27"/>
    <p:sldId id="336" r:id="rId28"/>
    <p:sldId id="307" r:id="rId29"/>
    <p:sldId id="302" r:id="rId30"/>
    <p:sldId id="329" r:id="rId31"/>
    <p:sldId id="341" r:id="rId32"/>
    <p:sldId id="303" r:id="rId33"/>
    <p:sldId id="265" r:id="rId34"/>
    <p:sldId id="313" r:id="rId35"/>
    <p:sldId id="330" r:id="rId36"/>
    <p:sldId id="343" r:id="rId37"/>
    <p:sldId id="267" r:id="rId38"/>
    <p:sldId id="268" r:id="rId39"/>
    <p:sldId id="331" r:id="rId40"/>
    <p:sldId id="294" r:id="rId41"/>
    <p:sldId id="266" r:id="rId42"/>
    <p:sldId id="317" r:id="rId43"/>
    <p:sldId id="276" r:id="rId44"/>
    <p:sldId id="304" r:id="rId45"/>
    <p:sldId id="332" r:id="rId46"/>
    <p:sldId id="292" r:id="rId47"/>
    <p:sldId id="342" r:id="rId48"/>
    <p:sldId id="311" r:id="rId49"/>
    <p:sldId id="333" r:id="rId50"/>
    <p:sldId id="308" r:id="rId51"/>
    <p:sldId id="280" r:id="rId52"/>
    <p:sldId id="279" r:id="rId53"/>
    <p:sldId id="299" r:id="rId54"/>
    <p:sldId id="314" r:id="rId55"/>
    <p:sldId id="285" r:id="rId56"/>
    <p:sldId id="277" r:id="rId57"/>
    <p:sldId id="286" r:id="rId58"/>
    <p:sldId id="278" r:id="rId59"/>
    <p:sldId id="337" r:id="rId60"/>
    <p:sldId id="318" r:id="rId61"/>
    <p:sldId id="338" r:id="rId62"/>
    <p:sldId id="339" r:id="rId63"/>
    <p:sldId id="340" r:id="rId64"/>
    <p:sldId id="269" r:id="rId65"/>
    <p:sldId id="316" r:id="rId66"/>
    <p:sldId id="273" r:id="rId67"/>
    <p:sldId id="275" r:id="rId68"/>
    <p:sldId id="261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A3D8"/>
    <a:srgbClr val="29AB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53051B-7076-4C31-AC91-EAF71D8B4C7E}" v="3" dt="2023-05-08T08:04:03.6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33" autoAdjust="0"/>
  </p:normalViewPr>
  <p:slideViewPr>
    <p:cSldViewPr snapToGrid="0">
      <p:cViewPr varScale="1">
        <p:scale>
          <a:sx n="148" d="100"/>
          <a:sy n="148" d="100"/>
        </p:scale>
        <p:origin x="10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982CCB-E428-4AE2-A603-F59E4E794D23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8906A3-C19F-41A6-8E6D-F3C5F2435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019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EE16F7-09CF-436F-B2C7-3F9A25241031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EF11A-1CEC-4374-89C6-5BCAE9C87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13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50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C9A26D"/>
                </a:solidFill>
                <a:effectLst/>
                <a:latin typeface="Droid Sans Mono"/>
              </a:rPr>
              <a:t>https://devblogs.microsoft.com/dotnet/hot-reload-generics/</a:t>
            </a:r>
            <a:endParaRPr lang="en-US" sz="1800" dirty="0">
              <a:solidFill>
                <a:srgbClr val="D0D0D0"/>
              </a:solidFill>
              <a:effectLst/>
              <a:latin typeface="Droid Sans Mon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6C95EB"/>
                </a:solidFill>
                <a:effectLst/>
                <a:latin typeface="Droid Sans Mono"/>
              </a:rPr>
              <a:t>https://devblogs.microsoft.com/dotnet/upgrade-assistant-now-in-visual-studio/</a:t>
            </a:r>
            <a:endParaRPr lang="en-US" sz="1800" dirty="0">
              <a:solidFill>
                <a:srgbClr val="D0D0D0"/>
              </a:solidFill>
              <a:effectLst/>
              <a:latin typeface="Droid Sans Mono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8066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https://devblogs.microsoft.com/dotnet/performance_improvements_in_net_7/</a:t>
            </a:r>
          </a:p>
          <a:p>
            <a:r>
              <a:rPr lang="en-US" dirty="0"/>
              <a:t>https://devblogs.microsoft.com/dotnet/arm64-performance-improvements-in-dotnet-7/</a:t>
            </a:r>
          </a:p>
          <a:p>
            <a:r>
              <a:rPr lang="en-US" dirty="0"/>
              <a:t>https://devblogs.microsoft.com/dotnet/announcing-dotnet-7/#performance</a:t>
            </a:r>
          </a:p>
          <a:p>
            <a:r>
              <a:rPr lang="en-US" dirty="0"/>
              <a:t>https://www.techempower.com/benchmarks/#section=data-r21&amp;hw=ph&amp;test=plaintext</a:t>
            </a:r>
          </a:p>
          <a:p>
            <a:r>
              <a:rPr lang="en-US" dirty="0"/>
              <a:t>https://dusted.codes/how-fast-is-really-aspnet-core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0813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https://learn.microsoft.com/en-gb/ef/core/what-is-new/ef-core-7.0/whatsnew</a:t>
            </a:r>
          </a:p>
          <a:p>
            <a:r>
              <a:rPr lang="en-US" dirty="0"/>
              <a:t>https://devblogs.microsoft.com/dotnet/announcing-ef7/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914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C9A26D"/>
                </a:solidFill>
                <a:effectLst/>
                <a:latin typeface="Droid Sans Mono"/>
              </a:rPr>
              <a:t>https://learn.microsoft.com/en-us/ef/core/what-is-new/ef-core-8.0/whatsnew</a:t>
            </a:r>
            <a:endParaRPr lang="en-US" sz="1800" dirty="0">
              <a:solidFill>
                <a:srgbClr val="D0D0D0"/>
              </a:solidFill>
              <a:effectLst/>
              <a:latin typeface="Droid Sans Mono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4740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https://devblogs.microsoft.com/dotnet/incremental-asp-net-migration-tooling-preview-2/</a:t>
            </a:r>
          </a:p>
          <a:p>
            <a:r>
              <a:rPr lang="en-US" dirty="0"/>
              <a:t>https://devblogs.microsoft.com/dotnet/announcing-rate-limiting-for-dotnet/#ratelimiting-middleware</a:t>
            </a:r>
          </a:p>
          <a:p>
            <a:r>
              <a:rPr lang="en-US" dirty="0"/>
              <a:t>https://blog.maartenballiauw.be/post/2022/09/26/aspnet-core-rate-limiting-middleware.html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811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6C95EB"/>
                </a:solidFill>
                <a:effectLst/>
                <a:latin typeface="Droid Sans Mono"/>
              </a:rPr>
              <a:t>https://csharp.christiannagel.com/2023/05/03/minimal-api-growing-with-net-7/</a:t>
            </a:r>
            <a:endParaRPr lang="en-US" sz="1800" dirty="0">
              <a:solidFill>
                <a:srgbClr val="D0D0D0"/>
              </a:solidFill>
              <a:effectLst/>
              <a:latin typeface="Droid Sans Mono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89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C9A26D"/>
                </a:solidFill>
                <a:effectLst/>
                <a:latin typeface="Droid Sans Mono"/>
              </a:rPr>
              <a:t>https://github.com/dotnet/aspnetcore/issues/44984</a:t>
            </a:r>
            <a:endParaRPr lang="en-US" sz="1800" dirty="0">
              <a:solidFill>
                <a:srgbClr val="D0D0D0"/>
              </a:solidFill>
              <a:effectLst/>
              <a:latin typeface="Droid Sans Mono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400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140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https://devblogs.microsoft.com/dotnet/asp-net-core-updates-in-net-7-preview-1/#signalr-client-source-generator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8139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https://www.infoq.com/news/2022/10/javascript-interop-dotnet-7-rc-1/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819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https://github.com/dotnet/csharplang</a:t>
            </a:r>
          </a:p>
          <a:p>
            <a:r>
              <a:rPr lang="en-US" dirty="0"/>
              <a:t>https://learn.microsoft.com/en-us/dotnet/csharp/whats-new/csharp-11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4560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6C95EB"/>
                </a:solidFill>
                <a:effectLst/>
                <a:latin typeface="Droid Sans Mono"/>
              </a:rPr>
              <a:t>https://www.telerik.com/blogs/big-changes-coming-blazor-dotnet-8</a:t>
            </a:r>
            <a:endParaRPr lang="en-US" sz="1800" dirty="0">
              <a:solidFill>
                <a:srgbClr val="D0D0D0"/>
              </a:solidFill>
              <a:effectLst/>
              <a:latin typeface="Droid Sans Mono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0879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C9A26D"/>
                </a:solidFill>
                <a:effectLst/>
                <a:latin typeface="Droid Sans Mono"/>
              </a:rPr>
              <a:t>https://dotnet.microsoft.com/en-us/apps/maui</a:t>
            </a:r>
            <a:endParaRPr lang="en-US" sz="1800" dirty="0">
              <a:solidFill>
                <a:srgbClr val="D0D0D0"/>
              </a:solidFill>
              <a:effectLst/>
              <a:latin typeface="Droid Sans Mono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655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C9A26D"/>
                </a:solidFill>
                <a:effectLst/>
                <a:latin typeface="Droid Sans Mono"/>
              </a:rPr>
              <a:t>https://github.com/dotnet/maui/wiki/Roadmap</a:t>
            </a:r>
            <a:endParaRPr lang="en-US" sz="1800" dirty="0">
              <a:solidFill>
                <a:srgbClr val="D0D0D0"/>
              </a:solidFill>
              <a:effectLst/>
              <a:latin typeface="Droid Sans Mono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4889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https://visualstudiomagazine.com/articles/2022/09/29/net-maui-complaints.aspx</a:t>
            </a:r>
          </a:p>
          <a:p>
            <a:r>
              <a:rPr lang="en-US" dirty="0"/>
              <a:t>https://twitter.com/migueldeicaza/status/1559898665350832128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6444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https://platform.uno/blog/top-50-reasons-to-use-uno-platform-2022-edition/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5063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https://devblogs.microsoft.com/dotnet/announcing-grpc-json-transcoding-for-dotnet/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634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https://devblogs.microsoft.com/dotnet/winforms-enhancements-in-dotnet-7/</a:t>
            </a:r>
          </a:p>
          <a:p>
            <a:r>
              <a:rPr lang="en-US" dirty="0"/>
              <a:t>https://devblogs.microsoft.com/dotnet/wpf-on-dotnet-7/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821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https://devblogs.microsoft.com/dotnet/announcing-dotnet-7-preview-4/#added-metrics-for-microsoft-extensions-caching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954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https://devblogs.microsoft.com/dotnet/corewcf-v1-released/</a:t>
            </a:r>
          </a:p>
          <a:p>
            <a:r>
              <a:rPr lang="en-US"/>
              <a:t>https://devblogs.microsoft.com/dotnet/corewcf-1-1-0-and-project-templates/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2838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https://devblogs.microsoft.com/dotnet/announcing-yarp-1-0-release/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024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https://github.com/dotnet/csharplang/tree/main/proposals</a:t>
            </a:r>
          </a:p>
          <a:p>
            <a:r>
              <a:rPr lang="en-US" dirty="0"/>
              <a:t>https://learn.microsoft.com/en-us/dotnet/csharp/whats-new/csharp-12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548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6C95EB"/>
                </a:solidFill>
                <a:effectLst/>
                <a:latin typeface="Droid Sans Mono"/>
              </a:rPr>
              <a:t>https://github.com/dotnet/machinelearning</a:t>
            </a:r>
            <a:endParaRPr lang="en-US" sz="1800" dirty="0">
              <a:solidFill>
                <a:srgbClr val="D0D0D0"/>
              </a:solidFill>
              <a:effectLst/>
              <a:latin typeface="Droid Sans Mono"/>
            </a:endParaRP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5370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https://github.com/dotnet/orleans</a:t>
            </a:r>
          </a:p>
          <a:p>
            <a:r>
              <a:rPr lang="en-US" dirty="0"/>
              <a:t>https://devblogs.microsoft.com/dotnet/whats-new-in-orleans-7/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238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C9A26D"/>
                </a:solidFill>
                <a:effectLst/>
                <a:latin typeface="Droid Sans Mono"/>
              </a:rPr>
              <a:t>https://learn.microsoft.com/en-us/dotnet/communitytoolkit/introduction</a:t>
            </a:r>
            <a:endParaRPr lang="en-US" sz="1800" dirty="0">
              <a:solidFill>
                <a:srgbClr val="D0D0D0"/>
              </a:solidFill>
              <a:effectLst/>
              <a:latin typeface="Droid Sans Mono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4391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https://github.com/miroslavpopovic/what-is-new-in-dotnet#cloud-and-dogfooding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9727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C9A26D"/>
                </a:solidFill>
                <a:effectLst/>
                <a:latin typeface="Droid Sans Mono"/>
              </a:rPr>
              <a:t>https://visualstudio.microsoft.com/vs/</a:t>
            </a:r>
            <a:endParaRPr lang="en-US" sz="1800" dirty="0">
              <a:solidFill>
                <a:srgbClr val="D0D0D0"/>
              </a:solidFill>
              <a:effectLst/>
              <a:latin typeface="Droid Sans Mono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2287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https://devblogs.microsoft.com/dotnet/announcing-visual-studio-code-extension-for-tye/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6783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https://azure.microsoft.com/en-us/blog/announcing-microsoft-dev-box-preview/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5586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https://docs.github.com/en/codespaces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389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GitHub Copilot X – Chat (explain code, generate unit tests, etc.), for CLI, for Docs, for Pull Requests (description and tests), Voice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442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https://learn.microsoft.com/en-us/windows/dev-home/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157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https://devblogs.microsoft.com/dotnet/announcing-fsharp-7/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187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C9A26D"/>
                </a:solidFill>
                <a:effectLst/>
                <a:latin typeface="Droid Sans Mono"/>
              </a:rPr>
              <a:t>https://devblogs.microsoft.com/dotnet/fsharp-inline-hints-visual-studio/</a:t>
            </a:r>
            <a:endParaRPr lang="en-US" sz="1800" dirty="0">
              <a:solidFill>
                <a:srgbClr val="D0D0D0"/>
              </a:solidFill>
              <a:effectLst/>
              <a:latin typeface="Droid Sans Mono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232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C9A26D"/>
                </a:solidFill>
                <a:effectLst/>
                <a:latin typeface="Droid Sans Mono"/>
              </a:rPr>
              <a:t>https://learn.microsoft.com/en-us/dotnet/core/whats-new/dotnet-7</a:t>
            </a:r>
            <a:endParaRPr lang="en-US" sz="1800" dirty="0">
              <a:solidFill>
                <a:srgbClr val="D0D0D0"/>
              </a:solidFill>
              <a:effectLst/>
              <a:latin typeface="Droid Sans Mono"/>
            </a:endParaRPr>
          </a:p>
          <a:p>
            <a:r>
              <a:rPr lang="en-US" dirty="0"/>
              <a:t>https://devblogs.microsoft.com/dotnet/announcing-dotnet-7/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30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425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https://learn.microsoft.com/en-gb/dotnet/core/deploying/native-aot/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327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https://devblogs.microsoft.com/dotnet/announcing-net-7-preview-1/</a:t>
            </a:r>
          </a:p>
          <a:p>
            <a:r>
              <a:rPr lang="en-US" dirty="0"/>
              <a:t>https://devblogs.microsoft.com/nuget/announcing-nuget-6-4-signed-central-delivered/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FD82BC-B68F-48CB-9D9E-DF5579EF769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611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  <a:latin typeface="Poppins ExtraBold" panose="00000900000000000000" pitchFamily="50" charset="0"/>
                <a:cs typeface="Poppins ExtraBold" panose="000009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4077-32F9-4B87-A470-8E7983FAAAA4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35D9-DFCF-4A64-8B6F-18F0A9AB5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76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4077-32F9-4B87-A470-8E7983FAAAA4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35D9-DFCF-4A64-8B6F-18F0A9AB5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962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4077-32F9-4B87-A470-8E7983FAAAA4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35D9-DFCF-4A64-8B6F-18F0A9AB5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702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Naslov 12">
            <a:extLst>
              <a:ext uri="{FF2B5EF4-FFF2-40B4-BE49-F238E27FC236}">
                <a16:creationId xmlns:a16="http://schemas.microsoft.com/office/drawing/2014/main" id="{5FC8BFB2-A591-4ED1-AA68-B862031DD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  <a:latin typeface="Poppins ExtraBold" panose="00000900000000000000" pitchFamily="50" charset="0"/>
                <a:cs typeface="Poppins ExtraBold" panose="00000900000000000000" pitchFamily="50" charset="0"/>
              </a:defRPr>
            </a:lvl1pPr>
          </a:lstStyle>
          <a:p>
            <a:r>
              <a:rPr lang="sl-SI" dirty="0"/>
              <a:t>Kliknite, če želite urediti slog naslova matrice</a:t>
            </a:r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2741855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>
                    <a:lumMod val="95000"/>
                    <a:lumOff val="5000"/>
                  </a:schemeClr>
                </a:solidFill>
                <a:latin typeface="Poppins ExtraBold" panose="00000900000000000000" pitchFamily="50" charset="0"/>
                <a:cs typeface="Poppins ExtraBold" panose="000009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Poppins Medium" panose="00000600000000000000" pitchFamily="50" charset="0"/>
                <a:cs typeface="Poppins Medium" panose="00000600000000000000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4077-32F9-4B87-A470-8E7983FAAAA4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35D9-DFCF-4A64-8B6F-18F0A9AB5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542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4077-32F9-4B87-A470-8E7983FAAAA4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35D9-DFCF-4A64-8B6F-18F0A9AB5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45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4077-32F9-4B87-A470-8E7983FAAAA4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35D9-DFCF-4A64-8B6F-18F0A9AB5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78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4077-32F9-4B87-A470-8E7983FAAAA4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35D9-DFCF-4A64-8B6F-18F0A9AB5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680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4077-32F9-4B87-A470-8E7983FAAAA4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35D9-DFCF-4A64-8B6F-18F0A9AB5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345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4077-32F9-4B87-A470-8E7983FAAAA4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35D9-DFCF-4A64-8B6F-18F0A9AB5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79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F4077-32F9-4B87-A470-8E7983FAAAA4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C35D9-DFCF-4A64-8B6F-18F0A9AB50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94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325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9304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DF4077-32F9-4B87-A470-8E7983FAAAA4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C35D9-DFCF-4A64-8B6F-18F0A9AB50A0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Slika 9" descr="Slika, ki vsebuje besede besedilo&#10;&#10;Opis je samodejno ustvarjen">
            <a:extLst>
              <a:ext uri="{FF2B5EF4-FFF2-40B4-BE49-F238E27FC236}">
                <a16:creationId xmlns:a16="http://schemas.microsoft.com/office/drawing/2014/main" id="{578C1EFD-30EB-A326-8F8D-4BF1BE74D09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2078"/>
          </a:xfrm>
          <a:prstGeom prst="rect">
            <a:avLst/>
          </a:prstGeom>
        </p:spPr>
      </p:pic>
      <p:sp>
        <p:nvSpPr>
          <p:cNvPr id="12" name="Rectangle 6">
            <a:extLst>
              <a:ext uri="{FF2B5EF4-FFF2-40B4-BE49-F238E27FC236}">
                <a16:creationId xmlns:a16="http://schemas.microsoft.com/office/drawing/2014/main" id="{28D649FA-BE4E-0EC3-FB27-8520F06E4F4B}"/>
              </a:ext>
            </a:extLst>
          </p:cNvPr>
          <p:cNvSpPr/>
          <p:nvPr userDrawn="1"/>
        </p:nvSpPr>
        <p:spPr>
          <a:xfrm>
            <a:off x="0" y="6255795"/>
            <a:ext cx="12192000" cy="6021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8">
            <a:extLst>
              <a:ext uri="{FF2B5EF4-FFF2-40B4-BE49-F238E27FC236}">
                <a16:creationId xmlns:a16="http://schemas.microsoft.com/office/drawing/2014/main" id="{344A6DE8-56D2-130A-F301-6260B87FAD38}"/>
              </a:ext>
            </a:extLst>
          </p:cNvPr>
          <p:cNvSpPr txBox="1"/>
          <p:nvPr userDrawn="1"/>
        </p:nvSpPr>
        <p:spPr>
          <a:xfrm>
            <a:off x="6342312" y="6458971"/>
            <a:ext cx="8173616" cy="307777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95000"/>
                  </a:schemeClr>
                </a:solidFill>
                <a:effectLst/>
                <a:latin typeface="Poppins" panose="00000800000000000000" pitchFamily="50" charset="0"/>
                <a:cs typeface="Poppins" panose="00000800000000000000" pitchFamily="50" charset="0"/>
              </a:rPr>
              <a:t>Modern information technologies at the top event in Slovenia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Poppins" panose="00000800000000000000" pitchFamily="50" charset="0"/>
              <a:ea typeface="Open Sans" panose="020B0606030504020204" pitchFamily="34" charset="0"/>
              <a:cs typeface="Poppins" panose="00000800000000000000" pitchFamily="50" charset="0"/>
            </a:endParaRPr>
          </a:p>
        </p:txBody>
      </p:sp>
      <p:pic>
        <p:nvPicPr>
          <p:cNvPr id="14" name="Slika 13">
            <a:extLst>
              <a:ext uri="{FF2B5EF4-FFF2-40B4-BE49-F238E27FC236}">
                <a16:creationId xmlns:a16="http://schemas.microsoft.com/office/drawing/2014/main" id="{A56A166D-63FE-83A2-18C7-BC513DFA5F09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451" y="6408568"/>
            <a:ext cx="1207825" cy="34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37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Poppins ExtraBold" panose="00000900000000000000" pitchFamily="50" charset="0"/>
          <a:ea typeface="Open Sans" panose="020B0606030504020204" pitchFamily="34" charset="0"/>
          <a:cs typeface="Poppins ExtraBold" panose="00000900000000000000" pitchFamily="5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Poppins Medium" panose="00000600000000000000" pitchFamily="50" charset="0"/>
          <a:ea typeface="Open Sans" panose="020B0606030504020204" pitchFamily="34" charset="0"/>
          <a:cs typeface="Poppins Medium" panose="00000600000000000000" pitchFamily="5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Poppins Medium" panose="00000600000000000000" pitchFamily="50" charset="0"/>
          <a:ea typeface="Open Sans" panose="020B0606030504020204" pitchFamily="34" charset="0"/>
          <a:cs typeface="Poppins Medium" panose="00000600000000000000" pitchFamily="5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Poppins Medium" panose="00000600000000000000" pitchFamily="50" charset="0"/>
          <a:ea typeface="Open Sans" panose="020B0606030504020204" pitchFamily="34" charset="0"/>
          <a:cs typeface="Poppins Medium" panose="00000600000000000000" pitchFamily="5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Poppins Medium" panose="00000600000000000000" pitchFamily="50" charset="0"/>
          <a:ea typeface="Open Sans" panose="020B0606030504020204" pitchFamily="34" charset="0"/>
          <a:cs typeface="Poppins Medium" panose="00000600000000000000" pitchFamily="5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Poppins Medium" panose="00000600000000000000" pitchFamily="50" charset="0"/>
          <a:ea typeface="Open Sans" panose="020B0606030504020204" pitchFamily="34" charset="0"/>
          <a:cs typeface="Poppins Medium" panose="00000600000000000000" pitchFamily="5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roslavpopovic/what-is-new-in-dotne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spnet.github.io/quickgridsamples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pJGDPEk45Jc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platform.uno/" TargetMode="External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hyperlink" Target="https://flutter.dev/" TargetMode="External"/><Relationship Id="rId10" Type="http://schemas.openxmlformats.org/officeDocument/2006/relationships/image" Target="../media/image27.png"/><Relationship Id="rId4" Type="http://schemas.openxmlformats.org/officeDocument/2006/relationships/hyperlink" Target="https://avaloniaui.net/" TargetMode="External"/><Relationship Id="rId9" Type="http://schemas.openxmlformats.org/officeDocument/2006/relationships/image" Target="../media/image2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vscode.dev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tnetconf.net/" TargetMode="External"/><Relationship Id="rId2" Type="http://schemas.openxmlformats.org/officeDocument/2006/relationships/hyperlink" Target="https://themesof.net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dotnet" TargetMode="External"/><Relationship Id="rId2" Type="http://schemas.openxmlformats.org/officeDocument/2006/relationships/hyperlink" Target="https://devblogs.microsoft.com/dotnet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dotnet/csharplang/tree/main/proposals" TargetMode="External"/><Relationship Id="rId4" Type="http://schemas.openxmlformats.org/officeDocument/2006/relationships/hyperlink" Target="https://themesof.net/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lika 20">
            <a:extLst>
              <a:ext uri="{FF2B5EF4-FFF2-40B4-BE49-F238E27FC236}">
                <a16:creationId xmlns:a16="http://schemas.microsoft.com/office/drawing/2014/main" id="{D907CE7D-4446-4E9F-9478-9712A628B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915" y="8332"/>
            <a:ext cx="12191998" cy="6842077"/>
          </a:xfrm>
          <a:prstGeom prst="rect">
            <a:avLst/>
          </a:prstGeom>
        </p:spPr>
      </p:pic>
      <p:sp>
        <p:nvSpPr>
          <p:cNvPr id="22" name="TextBox 7">
            <a:extLst>
              <a:ext uri="{FF2B5EF4-FFF2-40B4-BE49-F238E27FC236}">
                <a16:creationId xmlns:a16="http://schemas.microsoft.com/office/drawing/2014/main" id="{2FC19631-2D51-4C90-AF05-70D6B45E19EA}"/>
              </a:ext>
            </a:extLst>
          </p:cNvPr>
          <p:cNvSpPr txBox="1"/>
          <p:nvPr/>
        </p:nvSpPr>
        <p:spPr>
          <a:xfrm>
            <a:off x="1566422" y="3213303"/>
            <a:ext cx="69513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What’s new in .NET world?</a:t>
            </a:r>
            <a:endParaRPr lang="en-US" sz="13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CF13F3AB-2733-4FC5-18A5-B576AB82FC2B}"/>
              </a:ext>
            </a:extLst>
          </p:cNvPr>
          <p:cNvSpPr txBox="1"/>
          <p:nvPr/>
        </p:nvSpPr>
        <p:spPr>
          <a:xfrm>
            <a:off x="1566422" y="4190737"/>
            <a:ext cx="699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Miroslav </a:t>
            </a:r>
            <a:r>
              <a:rPr 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Popović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A4DF4AA8-C972-77D7-955B-2D808C16864C}"/>
              </a:ext>
            </a:extLst>
          </p:cNvPr>
          <p:cNvSpPr txBox="1"/>
          <p:nvPr/>
        </p:nvSpPr>
        <p:spPr>
          <a:xfrm>
            <a:off x="1566422" y="4537149"/>
            <a:ext cx="6951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Technical Lead @Seavus</a:t>
            </a:r>
            <a:b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@miroslavpopovic</a:t>
            </a:r>
            <a:b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https://miroslavpopovic.com/</a:t>
            </a:r>
            <a:b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https://github.com/miroslavpopovic/</a:t>
            </a:r>
          </a:p>
        </p:txBody>
      </p:sp>
    </p:spTree>
    <p:extLst>
      <p:ext uri="{BB962C8B-B14F-4D97-AF65-F5344CB8AC3E}">
        <p14:creationId xmlns:p14="http://schemas.microsoft.com/office/powerpoint/2010/main" val="2765086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E9827-3752-D129-0C6E-7C174717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library APIs in .NET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3D00E-F94F-F8BA-920F-46DD86E69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Generic math</a:t>
            </a:r>
          </a:p>
          <a:p>
            <a:pPr lvl="1"/>
            <a:r>
              <a:rPr lang="en-US" dirty="0" err="1"/>
              <a:t>System.Numerics</a:t>
            </a:r>
            <a:endParaRPr lang="en-US" dirty="0"/>
          </a:p>
          <a:p>
            <a:pPr lvl="1"/>
            <a:r>
              <a:rPr lang="en-US" dirty="0" err="1"/>
              <a:t>INumber</a:t>
            </a:r>
            <a:r>
              <a:rPr lang="en-US" dirty="0"/>
              <a:t>&lt;T&gt;, </a:t>
            </a:r>
            <a:r>
              <a:rPr lang="en-US" dirty="0" err="1"/>
              <a:t>IBinaryInteger</a:t>
            </a:r>
            <a:r>
              <a:rPr lang="en-US" dirty="0"/>
              <a:t>, </a:t>
            </a:r>
            <a:r>
              <a:rPr lang="en-US" dirty="0" err="1"/>
              <a:t>IFloatingPoint</a:t>
            </a:r>
            <a:r>
              <a:rPr lang="en-US" dirty="0"/>
              <a:t>, IFloatingPointIeee754, </a:t>
            </a:r>
            <a:r>
              <a:rPr lang="en-US" dirty="0" err="1"/>
              <a:t>INumberBase</a:t>
            </a:r>
            <a:r>
              <a:rPr lang="en-US" dirty="0"/>
              <a:t>, </a:t>
            </a:r>
            <a:r>
              <a:rPr lang="en-US" dirty="0" err="1"/>
              <a:t>ISignedNumber</a:t>
            </a:r>
            <a:endParaRPr lang="en-US" dirty="0"/>
          </a:p>
          <a:p>
            <a:pPr lvl="1"/>
            <a:r>
              <a:rPr lang="en-US" dirty="0"/>
              <a:t>Separate interfaces for functions and operators – like </a:t>
            </a:r>
            <a:r>
              <a:rPr lang="en-US" dirty="0" err="1"/>
              <a:t>IAdditionOperators</a:t>
            </a:r>
            <a:endParaRPr lang="en-US" dirty="0"/>
          </a:p>
          <a:p>
            <a:pPr lvl="1"/>
            <a:r>
              <a:rPr lang="en-US" dirty="0"/>
              <a:t>C# feature - using static abstract methods in interfaces</a:t>
            </a:r>
          </a:p>
          <a:p>
            <a:r>
              <a:rPr lang="en-US" dirty="0"/>
              <a:t>New Regex APIs</a:t>
            </a:r>
          </a:p>
          <a:p>
            <a:pPr lvl="1"/>
            <a:r>
              <a:rPr lang="en-US" dirty="0" err="1"/>
              <a:t>RegexGenerator</a:t>
            </a:r>
            <a:r>
              <a:rPr lang="en-US" dirty="0"/>
              <a:t> and Roslyn analyzers</a:t>
            </a:r>
          </a:p>
          <a:p>
            <a:pPr lvl="1"/>
            <a:r>
              <a:rPr lang="en-US" dirty="0"/>
              <a:t>A lot of other improvements</a:t>
            </a:r>
          </a:p>
          <a:p>
            <a:r>
              <a:rPr lang="en-US" dirty="0"/>
              <a:t>Rate limiting</a:t>
            </a:r>
          </a:p>
          <a:p>
            <a:pPr lvl="1"/>
            <a:r>
              <a:rPr lang="en-US" dirty="0"/>
              <a:t>Concurrency, token bucket, fixed window,  sliding window, partitioned...</a:t>
            </a:r>
          </a:p>
          <a:p>
            <a:pPr lvl="1"/>
            <a:r>
              <a:rPr lang="en-US" dirty="0" err="1"/>
              <a:t>System.Threading.RateLimiting</a:t>
            </a:r>
            <a:endParaRPr lang="en-US" dirty="0"/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422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E4329-5FD6-B13C-F499-AB6F12850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System.Text.Json</a:t>
            </a:r>
            <a:r>
              <a:rPr lang="en-US" dirty="0"/>
              <a:t> in .NET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36596-75E5-306A-7DFE-169C59C3D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Polymorphism</a:t>
            </a:r>
          </a:p>
          <a:p>
            <a:pPr lvl="1"/>
            <a:r>
              <a:rPr lang="en-US" dirty="0" err="1"/>
              <a:t>JsonDerivedType</a:t>
            </a:r>
            <a:endParaRPr lang="en-US" dirty="0"/>
          </a:p>
          <a:p>
            <a:r>
              <a:rPr lang="en-US" dirty="0"/>
              <a:t>JSON contract customization</a:t>
            </a:r>
          </a:p>
          <a:p>
            <a:pPr lvl="1"/>
            <a:r>
              <a:rPr lang="en-US" dirty="0"/>
              <a:t>Adding type modifiers to </a:t>
            </a:r>
            <a:r>
              <a:rPr lang="en-US" dirty="0" err="1"/>
              <a:t>DefaultJsonTypeInfoResolver</a:t>
            </a:r>
            <a:endParaRPr lang="en-US" dirty="0"/>
          </a:p>
          <a:p>
            <a:pPr lvl="1"/>
            <a:r>
              <a:rPr lang="en-US" dirty="0"/>
              <a:t>Creating custom </a:t>
            </a:r>
            <a:r>
              <a:rPr lang="en-US" dirty="0" err="1"/>
              <a:t>IJsonTypeInfoResolver</a:t>
            </a:r>
            <a:endParaRPr lang="en-US" dirty="0"/>
          </a:p>
          <a:p>
            <a:pPr lvl="1"/>
            <a:r>
              <a:rPr lang="en-US" dirty="0"/>
              <a:t>Conditional property serialization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29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9872E-3481-E873-CA01-0B034A3BE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library APIs in .NET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3ED4E-5D84-C0F8-83EE-4BF79EF5E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Native AOT improvements</a:t>
            </a:r>
          </a:p>
          <a:p>
            <a:pPr lvl="1"/>
            <a:r>
              <a:rPr lang="en-US" dirty="0"/>
              <a:t>Reduced size of the single file apps</a:t>
            </a:r>
          </a:p>
          <a:p>
            <a:pPr lvl="1"/>
            <a:r>
              <a:rPr lang="en-US" dirty="0"/>
              <a:t>Templates with Native AOT support - dotnet new console --</a:t>
            </a:r>
            <a:r>
              <a:rPr lang="en-US" dirty="0" err="1"/>
              <a:t>aot</a:t>
            </a:r>
            <a:r>
              <a:rPr lang="en-US" dirty="0"/>
              <a:t> (also Worker and Minimal APIs)</a:t>
            </a:r>
          </a:p>
          <a:p>
            <a:r>
              <a:rPr lang="en-US" dirty="0"/>
              <a:t>New performance focused types in the core libraries</a:t>
            </a:r>
          </a:p>
          <a:p>
            <a:pPr lvl="1"/>
            <a:r>
              <a:rPr lang="en-US" dirty="0" err="1"/>
              <a:t>FrozenDictionary</a:t>
            </a:r>
            <a:r>
              <a:rPr lang="en-US" dirty="0"/>
              <a:t>&lt;</a:t>
            </a:r>
            <a:r>
              <a:rPr lang="en-US" dirty="0" err="1"/>
              <a:t>TKey</a:t>
            </a:r>
            <a:r>
              <a:rPr lang="en-US" dirty="0"/>
              <a:t>, TValue&gt; and </a:t>
            </a:r>
            <a:r>
              <a:rPr lang="en-US" dirty="0" err="1"/>
              <a:t>FrozenSet</a:t>
            </a:r>
            <a:r>
              <a:rPr lang="en-US" dirty="0"/>
              <a:t>&lt;T&gt;</a:t>
            </a:r>
          </a:p>
          <a:p>
            <a:r>
              <a:rPr lang="en-US" dirty="0" err="1"/>
              <a:t>System.ComponentModel.DataAnnotations</a:t>
            </a:r>
            <a:r>
              <a:rPr lang="en-US" dirty="0"/>
              <a:t> extensions</a:t>
            </a:r>
          </a:p>
          <a:p>
            <a:pPr lvl="1"/>
            <a:r>
              <a:rPr lang="en-US" dirty="0" err="1"/>
              <a:t>RequiredAttribute.DisallowAllDefaultValues</a:t>
            </a:r>
            <a:r>
              <a:rPr lang="en-US" dirty="0"/>
              <a:t> - prevents </a:t>
            </a:r>
            <a:r>
              <a:rPr lang="en-US" dirty="0" err="1"/>
              <a:t>Guid.Empty</a:t>
            </a:r>
            <a:r>
              <a:rPr lang="en-US" dirty="0"/>
              <a:t>, 0, false, etc. from being valid</a:t>
            </a:r>
          </a:p>
          <a:p>
            <a:pPr lvl="1"/>
            <a:r>
              <a:rPr lang="en-US" dirty="0" err="1"/>
              <a:t>LengthAttribute</a:t>
            </a:r>
            <a:r>
              <a:rPr lang="en-US" dirty="0"/>
              <a:t> can now set both upper and lower bounds for strings and collections</a:t>
            </a:r>
          </a:p>
          <a:p>
            <a:pPr lvl="1"/>
            <a:r>
              <a:rPr lang="en-US" dirty="0"/>
              <a:t>New </a:t>
            </a:r>
            <a:r>
              <a:rPr lang="en-US" dirty="0" err="1"/>
              <a:t>AllowedValuesAttribute</a:t>
            </a:r>
            <a:r>
              <a:rPr lang="en-US" dirty="0"/>
              <a:t> and </a:t>
            </a:r>
            <a:r>
              <a:rPr lang="en-US" dirty="0" err="1"/>
              <a:t>DeniedValuesAttribute</a:t>
            </a:r>
            <a:endParaRPr lang="en-US" dirty="0"/>
          </a:p>
          <a:p>
            <a:pPr lvl="1"/>
            <a:r>
              <a:rPr lang="en-US" dirty="0"/>
              <a:t>New Base64StringAttribute</a:t>
            </a:r>
          </a:p>
          <a:p>
            <a:r>
              <a:rPr lang="en-US" dirty="0" err="1"/>
              <a:t>TimeProvider</a:t>
            </a:r>
            <a:r>
              <a:rPr lang="en-US" dirty="0"/>
              <a:t> abstract class for time abstraction</a:t>
            </a:r>
          </a:p>
          <a:p>
            <a:pPr lvl="1"/>
            <a:r>
              <a:rPr lang="en-US" dirty="0"/>
              <a:t>Supported in </a:t>
            </a:r>
            <a:r>
              <a:rPr lang="en-US" dirty="0" err="1"/>
              <a:t>Task.Delay</a:t>
            </a:r>
            <a:r>
              <a:rPr lang="en-US" dirty="0"/>
              <a:t>, </a:t>
            </a:r>
            <a:r>
              <a:rPr lang="en-US" dirty="0" err="1"/>
              <a:t>Task.Async</a:t>
            </a:r>
            <a:r>
              <a:rPr lang="en-US" dirty="0"/>
              <a:t>…</a:t>
            </a:r>
          </a:p>
          <a:p>
            <a:r>
              <a:rPr lang="en-US" dirty="0"/>
              <a:t>New configuration binding source generator</a:t>
            </a:r>
          </a:p>
          <a:p>
            <a:pPr lvl="1"/>
            <a:r>
              <a:rPr lang="en-US" dirty="0"/>
              <a:t>Avoids reflection at runtime, and enables Native AOT scenarios</a:t>
            </a:r>
          </a:p>
          <a:p>
            <a:r>
              <a:rPr lang="en-US" dirty="0" err="1"/>
              <a:t>CodeGen</a:t>
            </a:r>
            <a:r>
              <a:rPr lang="en-US" dirty="0"/>
              <a:t> improvements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54981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B9286-ACD4-41A2-D8B8-1391F8743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System.Text.Json</a:t>
            </a:r>
            <a:r>
              <a:rPr lang="en-US" dirty="0"/>
              <a:t> in .NET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7B49B-50A8-29C8-FA4B-72B404B788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Populating read-only members during deserialization</a:t>
            </a:r>
          </a:p>
          <a:p>
            <a:r>
              <a:rPr lang="en-US" dirty="0" err="1"/>
              <a:t>JsonUnmappedMemberHandling</a:t>
            </a:r>
            <a:endParaRPr lang="en-US" dirty="0"/>
          </a:p>
          <a:p>
            <a:pPr lvl="1"/>
            <a:r>
              <a:rPr lang="en-US" dirty="0"/>
              <a:t>for missing member handling</a:t>
            </a:r>
          </a:p>
          <a:p>
            <a:r>
              <a:rPr lang="en-US" dirty="0"/>
              <a:t>Support for interface hierarchies</a:t>
            </a:r>
          </a:p>
          <a:p>
            <a:r>
              <a:rPr lang="en-US" dirty="0"/>
              <a:t>Support for </a:t>
            </a:r>
            <a:r>
              <a:rPr lang="en-US" dirty="0" err="1"/>
              <a:t>snake_case</a:t>
            </a:r>
            <a:r>
              <a:rPr lang="en-US" dirty="0"/>
              <a:t> and kebab-case property names</a:t>
            </a:r>
          </a:p>
          <a:p>
            <a:r>
              <a:rPr lang="en-US" dirty="0" err="1"/>
              <a:t>JsonSerializer.IsReflectionEnabledByDefault</a:t>
            </a:r>
            <a:endParaRPr lang="en-US" dirty="0"/>
          </a:p>
          <a:p>
            <a:pPr lvl="1"/>
            <a:r>
              <a:rPr lang="en-US" dirty="0"/>
              <a:t>Helps with Native AOT</a:t>
            </a:r>
          </a:p>
          <a:p>
            <a:pPr lvl="1"/>
            <a:r>
              <a:rPr lang="en-US" dirty="0"/>
              <a:t>Not all serialization options are supported – i.e., dynamic types are not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27431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15C33-7D5D-18B9-9F88-F23C8F923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7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72630-03C8-4894-ABEE-19C54E39E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Native AOT </a:t>
            </a:r>
          </a:p>
          <a:p>
            <a:r>
              <a:rPr lang="en-US" dirty="0"/>
              <a:t>New CLI parser</a:t>
            </a:r>
          </a:p>
          <a:p>
            <a:r>
              <a:rPr lang="en-US" dirty="0"/>
              <a:t>Central Package Management</a:t>
            </a:r>
          </a:p>
          <a:p>
            <a:pPr lvl="1"/>
            <a:r>
              <a:rPr lang="en-US" dirty="0" err="1"/>
              <a:t>Directory.Packages.props</a:t>
            </a:r>
            <a:endParaRPr lang="en-US" dirty="0"/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63621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A7A3B-13A0-CDC3-B056-467FEAC44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8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8C7CE-E6EA-8685-7A43-8259681EA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Simplified build output path</a:t>
            </a:r>
          </a:p>
          <a:p>
            <a:pPr lvl="1"/>
            <a:r>
              <a:rPr lang="en-US" dirty="0"/>
              <a:t>Using /artifacts folder by default</a:t>
            </a:r>
          </a:p>
          <a:p>
            <a:r>
              <a:rPr lang="en-US" dirty="0"/>
              <a:t>dotnet publish and dotnet pack produce Release output by default</a:t>
            </a:r>
          </a:p>
          <a:p>
            <a:r>
              <a:rPr lang="en-US" dirty="0"/>
              <a:t>dotnet build /</a:t>
            </a:r>
            <a:r>
              <a:rPr lang="en-US" dirty="0" err="1"/>
              <a:t>tl</a:t>
            </a:r>
            <a:r>
              <a:rPr lang="en-US" dirty="0"/>
              <a:t> – new, modern terminal build output</a:t>
            </a:r>
          </a:p>
          <a:p>
            <a:r>
              <a:rPr lang="en-US" dirty="0"/>
              <a:t>dotnet workload clean</a:t>
            </a:r>
          </a:p>
          <a:p>
            <a:r>
              <a:rPr lang="en-US" dirty="0"/>
              <a:t>.NET container images improvements</a:t>
            </a:r>
          </a:p>
          <a:p>
            <a:pPr lvl="1"/>
            <a:r>
              <a:rPr lang="en-US" dirty="0"/>
              <a:t>Debian 12 (Bookworm) used as a default Linux distro</a:t>
            </a:r>
          </a:p>
          <a:p>
            <a:pPr lvl="1"/>
            <a:r>
              <a:rPr lang="en-US" dirty="0"/>
              <a:t>Using Ubuntu Chiseled container</a:t>
            </a:r>
          </a:p>
          <a:p>
            <a:pPr lvl="1"/>
            <a:r>
              <a:rPr lang="en-US" dirty="0"/>
              <a:t>Running as a non-root user – app</a:t>
            </a:r>
          </a:p>
          <a:p>
            <a:pPr lvl="1"/>
            <a:r>
              <a:rPr lang="en-US" dirty="0"/>
              <a:t>Using port 8080 by default (doesn’t require root)</a:t>
            </a:r>
          </a:p>
          <a:p>
            <a:r>
              <a:rPr lang="en-US" dirty="0"/>
              <a:t>Expanded container build from .NET CLI</a:t>
            </a:r>
          </a:p>
          <a:p>
            <a:pPr lvl="1"/>
            <a:r>
              <a:rPr lang="en-US" dirty="0"/>
              <a:t>Registry authentication, multi-platform images, rootless containers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066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A3DBD-32CE-2901-DF7A-C591F3269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.NET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89A0E-FA2E-B475-10BF-8D3D76BD7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Hot Reload improvements</a:t>
            </a:r>
          </a:p>
          <a:p>
            <a:pPr lvl="1"/>
            <a:r>
              <a:rPr lang="en-US" dirty="0"/>
              <a:t>For Blazor WebAssembly, iOS and Android</a:t>
            </a:r>
          </a:p>
          <a:p>
            <a:r>
              <a:rPr lang="en-US" dirty="0"/>
              <a:t>NuGet 6.4</a:t>
            </a:r>
          </a:p>
          <a:p>
            <a:pPr lvl="1"/>
            <a:r>
              <a:rPr lang="en-US" dirty="0"/>
              <a:t>Central Package Management, </a:t>
            </a:r>
            <a:r>
              <a:rPr lang="en-US" dirty="0" err="1"/>
              <a:t>GlobalPackageReference</a:t>
            </a:r>
            <a:endParaRPr lang="en-US" dirty="0"/>
          </a:p>
          <a:p>
            <a:pPr lvl="1"/>
            <a:r>
              <a:rPr lang="en-US" dirty="0"/>
              <a:t>Improved VS performance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292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DA086-D7F4-2242-A3D3-F65D1C9CE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.NET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6C33E-9F28-7A3F-4E8D-B084E6F5A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Hot Reload supports modifying generics</a:t>
            </a:r>
          </a:p>
          <a:p>
            <a:r>
              <a:rPr lang="en-US" dirty="0"/>
              <a:t>Upgrade Assistant getting more capable and available from Visual Studio</a:t>
            </a:r>
          </a:p>
        </p:txBody>
      </p:sp>
    </p:spTree>
    <p:extLst>
      <p:ext uri="{BB962C8B-B14F-4D97-AF65-F5344CB8AC3E}">
        <p14:creationId xmlns:p14="http://schemas.microsoft.com/office/powerpoint/2010/main" val="3700572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DE55D4-01C6-30FB-5890-16B370DAD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improvements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6BCF54-A988-0DDB-342D-F58AA0730A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318A5DC-A9AE-5916-FDEF-3F57B1E3A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7400" y="539750"/>
            <a:ext cx="4222750" cy="326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02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53976-906F-29FE-D4BE-72F04407F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improvements in .NET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519C9-8A7B-A833-F791-E73841DFD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Improvements in existing </a:t>
            </a:r>
            <a:r>
              <a:rPr lang="en-US" dirty="0" err="1"/>
              <a:t>CodeGen</a:t>
            </a:r>
            <a:r>
              <a:rPr lang="en-US" dirty="0"/>
              <a:t> / JIT features</a:t>
            </a:r>
          </a:p>
          <a:p>
            <a:r>
              <a:rPr lang="en-US" dirty="0"/>
              <a:t>Regex source generator and other regex performance improvements</a:t>
            </a:r>
          </a:p>
          <a:p>
            <a:r>
              <a:rPr lang="en-US" dirty="0"/>
              <a:t>Arrays, strings, Collections and Spans</a:t>
            </a:r>
          </a:p>
          <a:p>
            <a:r>
              <a:rPr lang="en-US" dirty="0"/>
              <a:t>LINQ Min, Max, Sum, Average</a:t>
            </a:r>
          </a:p>
          <a:p>
            <a:r>
              <a:rPr lang="en-US" dirty="0"/>
              <a:t>JSON, XML, Compression, Cryptography, Diagnostics, Exceptions</a:t>
            </a:r>
          </a:p>
          <a:p>
            <a:r>
              <a:rPr lang="en-US" dirty="0"/>
              <a:t>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290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DD47C-1DA6-9295-00C7-F99EB2994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B40AD-EA79-89E4-F1FA-83FA07437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.NET languages, BCL, SDK, tools, performance</a:t>
            </a:r>
          </a:p>
          <a:p>
            <a:r>
              <a:rPr lang="en-US" dirty="0"/>
              <a:t>EF Core, ASP.NET Core, Blazor, </a:t>
            </a:r>
            <a:r>
              <a:rPr lang="en-US" dirty="0" err="1"/>
              <a:t>gRPC</a:t>
            </a:r>
            <a:r>
              <a:rPr lang="en-US" dirty="0"/>
              <a:t>, MAUI, desktop…</a:t>
            </a:r>
          </a:p>
          <a:p>
            <a:r>
              <a:rPr lang="en-US" dirty="0"/>
              <a:t>Broader ecosystem</a:t>
            </a:r>
          </a:p>
          <a:p>
            <a:endParaRPr lang="en-US" dirty="0"/>
          </a:p>
          <a:p>
            <a:r>
              <a:rPr lang="en-US" dirty="0"/>
              <a:t>Covering .NET 7 and 8, from 2022., onwards</a:t>
            </a:r>
          </a:p>
          <a:p>
            <a:endParaRPr lang="en-US" dirty="0"/>
          </a:p>
          <a:p>
            <a:r>
              <a:rPr lang="en-US" sz="2400" dirty="0">
                <a:hlinkClick r:id="rId3"/>
              </a:rPr>
              <a:t>https://github.com/miroslavpopovic/what-is-new-in-dotnet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05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0EC7F-E2EA-DF77-6B94-DA13C36FF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improvements in .NET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76ACA-A9C8-BEAB-29D4-DF483B1AE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Native AOT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85758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DE55D4-01C6-30FB-5890-16B370DAD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Framework Core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6BCF54-A988-0DDB-342D-F58AA0730A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F4CE952-E9BC-FB27-9B2F-A6F8EA308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07300" y="123825"/>
            <a:ext cx="3740150" cy="378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244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6DA96-B0B4-B9EF-C21B-979EB47CA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in EF Core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CF0D1-82C9-1708-9DB7-AF5E277CE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JSON columns in relational databases</a:t>
            </a:r>
          </a:p>
          <a:p>
            <a:r>
              <a:rPr lang="en-US" dirty="0"/>
              <a:t>Bulk updates</a:t>
            </a:r>
          </a:p>
          <a:p>
            <a:r>
              <a:rPr lang="en-US" dirty="0"/>
              <a:t>Performance improvements on inserts and updates (</a:t>
            </a:r>
            <a:r>
              <a:rPr lang="en-US" dirty="0" err="1"/>
              <a:t>SaveChanges</a:t>
            </a:r>
            <a:r>
              <a:rPr lang="en-US" dirty="0"/>
              <a:t>)</a:t>
            </a:r>
          </a:p>
          <a:p>
            <a:r>
              <a:rPr lang="en-US" dirty="0"/>
              <a:t>Map CUD operations to stored procedures</a:t>
            </a:r>
          </a:p>
          <a:p>
            <a:r>
              <a:rPr lang="en-US" dirty="0"/>
              <a:t>Table-per-concrete-type (TPC) mapping</a:t>
            </a:r>
          </a:p>
          <a:p>
            <a:r>
              <a:rPr lang="en-US" dirty="0"/>
              <a:t>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02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F0664-A217-713C-0DCF-DF02D80D1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in EF Core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4A26D-7D54-9283-3509-82E10E912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Raw SQL queries for unmapped types</a:t>
            </a:r>
          </a:p>
          <a:p>
            <a:r>
              <a:rPr lang="en-US" dirty="0"/>
              <a:t>Lazy loading for no-tracking queries</a:t>
            </a:r>
          </a:p>
          <a:p>
            <a:r>
              <a:rPr lang="en-US" dirty="0" err="1"/>
              <a:t>DateOnly</a:t>
            </a:r>
            <a:r>
              <a:rPr lang="en-US" dirty="0"/>
              <a:t>/</a:t>
            </a:r>
            <a:r>
              <a:rPr lang="en-US" dirty="0" err="1"/>
              <a:t>TimeOnly</a:t>
            </a:r>
            <a:r>
              <a:rPr lang="en-US" dirty="0"/>
              <a:t> support on SQL Server</a:t>
            </a:r>
          </a:p>
          <a:p>
            <a:r>
              <a:rPr lang="en-US" dirty="0"/>
              <a:t>JSON columns in SQLite</a:t>
            </a:r>
          </a:p>
          <a:p>
            <a:r>
              <a:rPr lang="en-US" dirty="0"/>
              <a:t>SQL Server </a:t>
            </a:r>
            <a:r>
              <a:rPr lang="en-US" dirty="0" err="1"/>
              <a:t>HierarchyId</a:t>
            </a:r>
            <a:r>
              <a:rPr lang="en-US" dirty="0"/>
              <a:t> support</a:t>
            </a:r>
          </a:p>
          <a:p>
            <a:r>
              <a:rPr lang="en-US" dirty="0"/>
              <a:t>Translating LINQ Contains to </a:t>
            </a:r>
            <a:r>
              <a:rPr lang="en-US" dirty="0" err="1"/>
              <a:t>OpenJson</a:t>
            </a:r>
            <a:r>
              <a:rPr lang="en-US" dirty="0"/>
              <a:t> query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10406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ED44A1-C44F-0BBC-8E79-F44AE9824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7A64E0-398C-456B-0D9F-5D07A9D75D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7D6B93D-869E-9980-0CEB-D4C1B4E0C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450" y="596900"/>
            <a:ext cx="3060700" cy="306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2F81041-B765-6837-D795-9CFF1ADC0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9025" y="768350"/>
            <a:ext cx="695325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07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ABB9C-7D82-B8B8-1B2E-93935FE40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7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26013-0F54-1B73-D259-94599A2D1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RateLimiting</a:t>
            </a:r>
            <a:r>
              <a:rPr lang="en-US" dirty="0"/>
              <a:t> middleware</a:t>
            </a:r>
          </a:p>
          <a:p>
            <a:r>
              <a:rPr lang="en-US" dirty="0"/>
              <a:t>Output caching middleware</a:t>
            </a:r>
          </a:p>
          <a:p>
            <a:r>
              <a:rPr lang="en-US" dirty="0"/>
              <a:t>Incremental ASP.NET migration tooling</a:t>
            </a:r>
          </a:p>
          <a:p>
            <a:r>
              <a:rPr lang="en-US" dirty="0"/>
              <a:t>Authentication improvements</a:t>
            </a:r>
          </a:p>
          <a:p>
            <a:r>
              <a:rPr lang="en-US" dirty="0"/>
              <a:t>Kestrel improvements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365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2BF1F-3FEA-78FF-958B-66F57F552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 APIs in ASP.NET Core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D2973-146C-8CF1-A4E7-2CCB126CC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IEndpointFilter</a:t>
            </a:r>
            <a:r>
              <a:rPr lang="en-US" dirty="0"/>
              <a:t> support</a:t>
            </a:r>
          </a:p>
          <a:p>
            <a:r>
              <a:rPr lang="en-US" dirty="0" err="1"/>
              <a:t>IFormFile</a:t>
            </a:r>
            <a:r>
              <a:rPr lang="en-US" dirty="0"/>
              <a:t> and </a:t>
            </a:r>
            <a:r>
              <a:rPr lang="en-US" dirty="0" err="1"/>
              <a:t>IFormFileCollection</a:t>
            </a:r>
            <a:endParaRPr lang="en-US" dirty="0"/>
          </a:p>
          <a:p>
            <a:r>
              <a:rPr lang="en-US" dirty="0" err="1"/>
              <a:t>IResult</a:t>
            </a:r>
            <a:r>
              <a:rPr lang="en-US" dirty="0"/>
              <a:t> implementations are now public for improved testability</a:t>
            </a:r>
          </a:p>
          <a:p>
            <a:r>
              <a:rPr lang="en-US" dirty="0"/>
              <a:t>Typed results – </a:t>
            </a:r>
            <a:r>
              <a:rPr lang="en-US" dirty="0" err="1"/>
              <a:t>Microsoft.AspNetCore.Http.TypedResults</a:t>
            </a:r>
            <a:endParaRPr lang="en-US" dirty="0"/>
          </a:p>
          <a:p>
            <a:r>
              <a:rPr lang="en-US" dirty="0"/>
              <a:t>Self-describing minimal APIs</a:t>
            </a:r>
          </a:p>
          <a:p>
            <a:r>
              <a:rPr lang="en-US" dirty="0"/>
              <a:t>Route groups with </a:t>
            </a:r>
            <a:r>
              <a:rPr lang="en-US" dirty="0" err="1"/>
              <a:t>MapGroup</a:t>
            </a:r>
            <a:r>
              <a:rPr lang="en-US" dirty="0"/>
              <a:t>()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432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9B840-55C8-8C30-754F-7AA52FEBB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8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8B9AB-0B24-80CB-2E31-1EA6950B3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Improved authentication and authorization experience</a:t>
            </a:r>
          </a:p>
          <a:p>
            <a:r>
              <a:rPr lang="en-US" dirty="0"/>
              <a:t>Native AOT support</a:t>
            </a:r>
          </a:p>
          <a:p>
            <a:pPr lvl="1"/>
            <a:r>
              <a:rPr lang="en-US" dirty="0"/>
              <a:t>Only partially, available for Minimal APIs and Worker Service</a:t>
            </a:r>
          </a:p>
          <a:p>
            <a:pPr lvl="1"/>
            <a:r>
              <a:rPr lang="en-US" dirty="0"/>
              <a:t>Top level APIs annotated for trim warnings</a:t>
            </a:r>
          </a:p>
          <a:p>
            <a:r>
              <a:rPr lang="en-US" dirty="0"/>
              <a:t>Route tooling</a:t>
            </a:r>
          </a:p>
          <a:p>
            <a:pPr lvl="1"/>
            <a:r>
              <a:rPr lang="en-US" dirty="0"/>
              <a:t>Roslyn based, should work on any IDE</a:t>
            </a:r>
          </a:p>
          <a:p>
            <a:pPr lvl="1"/>
            <a:r>
              <a:rPr lang="en-US" dirty="0"/>
              <a:t>Route syntax highlighting</a:t>
            </a:r>
          </a:p>
          <a:p>
            <a:pPr lvl="1"/>
            <a:r>
              <a:rPr lang="en-US" dirty="0"/>
              <a:t>Autocomplete for parameters, route names and constraints</a:t>
            </a:r>
          </a:p>
          <a:p>
            <a:pPr lvl="1"/>
            <a:r>
              <a:rPr lang="en-US" dirty="0"/>
              <a:t>Route analyzers and fixers</a:t>
            </a:r>
          </a:p>
          <a:p>
            <a:r>
              <a:rPr lang="en-US" dirty="0"/>
              <a:t>Request timeouts middleware</a:t>
            </a:r>
          </a:p>
          <a:p>
            <a:pPr lvl="1"/>
            <a:r>
              <a:rPr lang="en-US" dirty="0"/>
              <a:t>Available for individual endpoints, controllers, or dynamically per request</a:t>
            </a:r>
          </a:p>
          <a:p>
            <a:r>
              <a:rPr lang="en-US" dirty="0"/>
              <a:t>Kestrel and </a:t>
            </a:r>
            <a:r>
              <a:rPr lang="en-US" dirty="0" err="1"/>
              <a:t>HttpSys</a:t>
            </a:r>
            <a:r>
              <a:rPr lang="en-US" dirty="0"/>
              <a:t> connection improvements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502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2BF1F-3FEA-78FF-958B-66F57F552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 APIs in ASP.NET Core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D2973-146C-8CF1-A4E7-2CCB126CC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Request Delegate Generator source generator</a:t>
            </a:r>
          </a:p>
          <a:p>
            <a:r>
              <a:rPr lang="en-US" dirty="0"/>
              <a:t>No need for [</a:t>
            </a:r>
            <a:r>
              <a:rPr lang="en-US" dirty="0" err="1"/>
              <a:t>FromForm</a:t>
            </a:r>
            <a:r>
              <a:rPr lang="en-US" dirty="0"/>
              <a:t>] attribute when binding parameters</a:t>
            </a:r>
          </a:p>
          <a:p>
            <a:r>
              <a:rPr lang="en-US" dirty="0"/>
              <a:t>API project templates include .http file</a:t>
            </a:r>
          </a:p>
          <a:p>
            <a:pPr lvl="1"/>
            <a:r>
              <a:rPr lang="en-US" dirty="0"/>
              <a:t>This is available for controller-based Web API projects too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57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0F97-B488-56C6-3CBB-237AF466E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SignalR in .NET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12097-3E47-D068-A560-A170C5A04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Client source generator</a:t>
            </a:r>
          </a:p>
          <a:p>
            <a:r>
              <a:rPr lang="en-US" dirty="0"/>
              <a:t>Dependency injection for hub methods 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026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426E7A-464C-FF44-3C8C-6C4768F44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662DE9-6941-9770-CB8F-D286882B6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6944C6-924E-430C-6A6F-88E7202EA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229" y="139291"/>
            <a:ext cx="2774315" cy="2774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B857F7-5348-612E-A899-F4DC60A4E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81105"/>
            <a:ext cx="2049184" cy="20491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9A1F22-C3F3-7583-70DA-BB51C701C6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342" y="2562134"/>
            <a:ext cx="1574075" cy="157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432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6863AE-ECE0-2B2D-EEF4-915EEDC33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Blazor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2D9BC2-60C5-A9E2-D0D1-E16CD2A261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5EA3B5-F5CF-7D99-4D28-9F4CB62C7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100" y="368300"/>
            <a:ext cx="4089400" cy="408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382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61B92-5BB5-86E8-F943-299BA8B84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features in .NET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E8468-AC5A-700A-2D79-083968E84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 for </a:t>
            </a:r>
            <a:r>
              <a:rPr lang="en-US" dirty="0" err="1"/>
              <a:t>System.Security.Cryptography</a:t>
            </a:r>
            <a:endParaRPr lang="en-US" dirty="0"/>
          </a:p>
          <a:p>
            <a:r>
              <a:rPr lang="en-US" dirty="0"/>
              <a:t>Blazor custom elements are no longer experimental</a:t>
            </a:r>
          </a:p>
          <a:p>
            <a:r>
              <a:rPr lang="en-US" dirty="0" err="1"/>
              <a:t>QuickGrid</a:t>
            </a:r>
            <a:r>
              <a:rPr lang="en-US" dirty="0"/>
              <a:t> component [experimental]</a:t>
            </a:r>
          </a:p>
          <a:p>
            <a:pPr lvl="1"/>
            <a:r>
              <a:rPr lang="en-US" dirty="0">
                <a:hlinkClick r:id="rId3"/>
              </a:rPr>
              <a:t>https://aspnet.github.io/quickgridsamples/</a:t>
            </a:r>
            <a:r>
              <a:rPr lang="en-US" dirty="0"/>
              <a:t> </a:t>
            </a:r>
          </a:p>
          <a:p>
            <a:r>
              <a:rPr lang="en-US" dirty="0"/>
              <a:t>New loading page</a:t>
            </a:r>
          </a:p>
          <a:p>
            <a:r>
              <a:rPr lang="en-US" dirty="0"/>
              <a:t>Interoperability between .NET 7 and JavaScript through .NET WebAssembly runtime</a:t>
            </a:r>
          </a:p>
          <a:p>
            <a:r>
              <a:rPr lang="en-US" dirty="0"/>
              <a:t>WebAssembly multithreading [experimental]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4920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11738-80FC-314C-E907-8D603FB9B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features in .NET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C3117-EAFB-AC5C-6582-64110894F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(Just) Blazor</a:t>
            </a:r>
          </a:p>
          <a:p>
            <a:pPr lvl="1"/>
            <a:r>
              <a:rPr lang="en-US" dirty="0"/>
              <a:t>Previously, “Blazor United” or “Full stack web UI with Blazor”</a:t>
            </a:r>
          </a:p>
          <a:p>
            <a:r>
              <a:rPr lang="en-US" dirty="0"/>
              <a:t>Server-side and streaming rendering with Blazor components</a:t>
            </a:r>
          </a:p>
          <a:p>
            <a:r>
              <a:rPr lang="en-US" dirty="0"/>
              <a:t>Rendering Razor components outside of ASP.NET Core</a:t>
            </a:r>
          </a:p>
          <a:p>
            <a:r>
              <a:rPr lang="en-US" dirty="0" err="1"/>
              <a:t>QuickGrid</a:t>
            </a:r>
            <a:r>
              <a:rPr lang="en-US" dirty="0"/>
              <a:t> no longer experimental – part of .NET 8</a:t>
            </a:r>
          </a:p>
          <a:p>
            <a:r>
              <a:rPr lang="en-US" dirty="0"/>
              <a:t>Experimental </a:t>
            </a:r>
            <a:r>
              <a:rPr lang="en-US" dirty="0" err="1"/>
              <a:t>Webcil</a:t>
            </a:r>
            <a:r>
              <a:rPr lang="en-US" dirty="0"/>
              <a:t> format for .NET assemblies</a:t>
            </a:r>
          </a:p>
          <a:p>
            <a:r>
              <a:rPr lang="en-US" dirty="0"/>
              <a:t>Improved Blazor </a:t>
            </a:r>
            <a:r>
              <a:rPr lang="en-US" dirty="0" err="1"/>
              <a:t>WebAssembly</a:t>
            </a:r>
            <a:r>
              <a:rPr lang="en-US" dirty="0"/>
              <a:t> performance with </a:t>
            </a:r>
            <a:r>
              <a:rPr lang="en-US" dirty="0" err="1"/>
              <a:t>jiterpreter</a:t>
            </a:r>
            <a:endParaRPr lang="en-US" dirty="0"/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642382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DE55BD-BA5F-B453-594B-5072D6F8A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Microsoft Build 2023 session </a:t>
            </a:r>
          </a:p>
          <a:p>
            <a:pPr lvl="1"/>
            <a:r>
              <a:rPr lang="en-US" dirty="0"/>
              <a:t>“What’s new in .NET 8 for Web frontends, backends, and futures? | BRK200H” by Daniel Roth and Jeremy </a:t>
            </a:r>
            <a:r>
              <a:rPr lang="en-US" dirty="0" err="1"/>
              <a:t>Likness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https://youtu.be/pJGDPEk45Jc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9D64E1-3B4D-BF10-E06F-FF1C46C67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5215448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D0B6A9-1121-84DD-3CE5-118803E3D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MAUI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FB6292-8F85-9E5A-3110-00EAC64B8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F2443F-6BCD-B678-FD85-9BFDB42A1D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272" y="224567"/>
            <a:ext cx="7272552" cy="408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710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65A86-A73A-3451-A228-E0FA2CFD3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Xamarin.Forms</a:t>
            </a:r>
            <a:r>
              <a:rPr lang="en-US" dirty="0"/>
              <a:t> =&gt; MAUI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A6928-A222-6EAD-B68B-3268FF8A2F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800" dirty="0"/>
              <a:t>Support for iOS, Android, macOS, </a:t>
            </a:r>
            <a:br>
              <a:rPr lang="en-US" sz="1800" dirty="0"/>
            </a:br>
            <a:r>
              <a:rPr lang="en-US" sz="1800" dirty="0"/>
              <a:t>Windows, Tizen</a:t>
            </a:r>
          </a:p>
          <a:p>
            <a:r>
              <a:rPr lang="en-US" sz="1800" dirty="0"/>
              <a:t>Single project, using platform folders</a:t>
            </a:r>
          </a:p>
          <a:p>
            <a:r>
              <a:rPr lang="en-US" sz="1800" dirty="0"/>
              <a:t>Sharing code and resources cross-plat</a:t>
            </a:r>
          </a:p>
          <a:p>
            <a:pPr lvl="1"/>
            <a:r>
              <a:rPr lang="en-US" sz="1600" dirty="0"/>
              <a:t>Images, icons, fonts, manifests</a:t>
            </a:r>
          </a:p>
          <a:p>
            <a:r>
              <a:rPr lang="en-US" sz="1800" dirty="0"/>
              <a:t>Host model using </a:t>
            </a:r>
            <a:r>
              <a:rPr lang="en-US" sz="1800" dirty="0" err="1"/>
              <a:t>IAppHostBuilder</a:t>
            </a:r>
            <a:endParaRPr lang="en-US" sz="1800" dirty="0"/>
          </a:p>
          <a:p>
            <a:pPr lvl="1"/>
            <a:r>
              <a:rPr lang="en-US" sz="1600" dirty="0"/>
              <a:t>Dependency injection and lifecycle events</a:t>
            </a:r>
          </a:p>
          <a:p>
            <a:pPr lvl="1"/>
            <a:r>
              <a:rPr lang="en-US" sz="1600" dirty="0"/>
              <a:t>Shared </a:t>
            </a:r>
            <a:r>
              <a:rPr lang="en-US" sz="1600" dirty="0" err="1"/>
              <a:t>MauiApp</a:t>
            </a:r>
            <a:r>
              <a:rPr lang="en-US" sz="1600" dirty="0"/>
              <a:t> class, per-platform apps</a:t>
            </a:r>
          </a:p>
          <a:p>
            <a:r>
              <a:rPr lang="en-US" sz="1800" dirty="0"/>
              <a:t>Hot Reload support</a:t>
            </a:r>
          </a:p>
          <a:p>
            <a:r>
              <a:rPr lang="en-US" sz="1800" dirty="0"/>
              <a:t>Essentials (previously </a:t>
            </a:r>
            <a:r>
              <a:rPr lang="en-US" sz="1800" dirty="0" err="1"/>
              <a:t>Xamarin.Essentials</a:t>
            </a:r>
            <a:r>
              <a:rPr lang="en-US" sz="1800" dirty="0"/>
              <a:t>) </a:t>
            </a:r>
          </a:p>
          <a:p>
            <a:pPr lvl="1"/>
            <a:r>
              <a:rPr lang="en-US" sz="1400" dirty="0"/>
              <a:t>for common device features is included in core</a:t>
            </a:r>
          </a:p>
          <a:p>
            <a:r>
              <a:rPr lang="en-US" sz="1800" dirty="0"/>
              <a:t>.NET MAUI Community Toolkit</a:t>
            </a:r>
          </a:p>
          <a:p>
            <a:r>
              <a:rPr lang="en-US" sz="1800" dirty="0"/>
              <a:t>Third-party components – DevExpress, </a:t>
            </a:r>
            <a:r>
              <a:rPr lang="en-US" sz="1800" dirty="0" err="1"/>
              <a:t>Syncfusion</a:t>
            </a:r>
            <a:r>
              <a:rPr lang="en-US" sz="1800" dirty="0"/>
              <a:t>, Telerik... </a:t>
            </a:r>
          </a:p>
          <a:p>
            <a:r>
              <a:rPr lang="en-US" sz="1800" dirty="0"/>
              <a:t>…</a:t>
            </a:r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C5457-EB0A-E2D1-AE20-C7250E37CA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789" y="1617086"/>
            <a:ext cx="6023211" cy="286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406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9FA5D-9AD9-7EA9-EEF0-4F68BAB8A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MAUI in .NET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7B294-E335-5FCF-6538-16914C3EE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Improving quality - resolving issues, merging pull requests</a:t>
            </a:r>
          </a:p>
          <a:p>
            <a:pPr lvl="1"/>
            <a:r>
              <a:rPr lang="en-US" dirty="0"/>
              <a:t>Most attention was given to </a:t>
            </a:r>
            <a:r>
              <a:rPr lang="en-US" dirty="0" err="1"/>
              <a:t>CollectionView</a:t>
            </a:r>
            <a:r>
              <a:rPr lang="en-US" dirty="0"/>
              <a:t>, Shell and drawing (shapes, shadows, clipping)</a:t>
            </a:r>
          </a:p>
          <a:p>
            <a:r>
              <a:rPr lang="en-US" dirty="0"/>
              <a:t>Improving memory management</a:t>
            </a:r>
          </a:p>
          <a:p>
            <a:r>
              <a:rPr lang="en-US" dirty="0"/>
              <a:t>New version of .NET Upgrade Assistant supports </a:t>
            </a:r>
            <a:r>
              <a:rPr lang="en-US" dirty="0" err="1"/>
              <a:t>Xamarin.Forms</a:t>
            </a:r>
            <a:r>
              <a:rPr lang="en-US" dirty="0"/>
              <a:t> upgrade to .NET MAUI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850624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3B453F1-5CA8-26C3-4B31-72D67B392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967" y="1674938"/>
            <a:ext cx="4072033" cy="4581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45C5A8-E28E-3A5E-662C-C1F67F959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ready?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F597E-AB46-5434-B631-02AB5A19A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out-of-the-box support for Linux </a:t>
            </a:r>
          </a:p>
          <a:p>
            <a:r>
              <a:rPr lang="en-US" dirty="0"/>
              <a:t>Unstable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AB5BB-B848-19B3-BC1F-2D7E8A2B1D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401" y="2446822"/>
            <a:ext cx="2935566" cy="37975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C5F74E-E89E-8D2E-9298-1ABE4604F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9176" y="4526416"/>
            <a:ext cx="370522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3006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28C2C-7C1A-1B9A-FFBE-F66D02DFA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Blazor Hybrid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C4405-F8F2-83AD-5A98-4BF019309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Running natively on Windows and macOS via MAUI</a:t>
            </a:r>
          </a:p>
          <a:p>
            <a:r>
              <a:rPr lang="en-US" dirty="0" err="1"/>
              <a:t>BlazorWebView</a:t>
            </a:r>
            <a:r>
              <a:rPr lang="en-US" dirty="0"/>
              <a:t> for WPF and Windows Forms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B323E9-41F6-57D6-F888-85A6752E3E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3017785"/>
            <a:ext cx="4876800" cy="32265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2F0880-143B-7233-EB92-E6A7364DEF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688" y="3090200"/>
            <a:ext cx="3945512" cy="315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863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C5B1-7459-8725-7E4B-3E4759E35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E5203-65E2-1A04-F6A4-6DE6C2B81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Uno platform - </a:t>
            </a:r>
            <a:r>
              <a:rPr lang="en-US" dirty="0">
                <a:hlinkClick r:id="rId3"/>
              </a:rPr>
              <a:t>https://platform.uno/</a:t>
            </a:r>
            <a:endParaRPr lang="en-US" dirty="0"/>
          </a:p>
          <a:p>
            <a:r>
              <a:rPr lang="en-US" dirty="0"/>
              <a:t>Avalonia UI - </a:t>
            </a:r>
            <a:r>
              <a:rPr lang="en-US" dirty="0">
                <a:hlinkClick r:id="rId4"/>
              </a:rPr>
              <a:t>https://avaloniaui.net/</a:t>
            </a:r>
            <a:r>
              <a:rPr lang="en-US" dirty="0"/>
              <a:t> </a:t>
            </a:r>
          </a:p>
          <a:p>
            <a:r>
              <a:rPr lang="en-US" dirty="0"/>
              <a:t>Flutter - </a:t>
            </a:r>
            <a:r>
              <a:rPr lang="en-US" dirty="0">
                <a:hlinkClick r:id="rId5"/>
              </a:rPr>
              <a:t>https://flutter.dev/</a:t>
            </a:r>
            <a:r>
              <a:rPr lang="en-US" dirty="0"/>
              <a:t> 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FA1A786-797E-6F36-20A9-3828000F57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73993" y="1970734"/>
            <a:ext cx="2779807" cy="81280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ACA06DE-A7E2-5BC7-FBC0-B8735734B0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74331" y="3400843"/>
            <a:ext cx="984673" cy="98467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3CBF438-8B48-8874-36D0-9A0031DA41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47964" y="4934711"/>
            <a:ext cx="2218703" cy="63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6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A8752-B12B-90E2-A319-2D39BE4EE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11 (.NET 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6BA94-BC72-3FE4-B174-9ED3FCFB8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Raw string literals</a:t>
            </a:r>
          </a:p>
          <a:p>
            <a:pPr lvl="1"/>
            <a:r>
              <a:rPr lang="en-US" dirty="0"/>
              <a:t>No character escaping</a:t>
            </a:r>
          </a:p>
          <a:p>
            <a:pPr lvl="1"/>
            <a:r>
              <a:rPr lang="en-US" dirty="0"/>
              <a:t>At least three double quotes “””...”””</a:t>
            </a:r>
          </a:p>
          <a:p>
            <a:pPr lvl="1"/>
            <a:r>
              <a:rPr lang="en-US" dirty="0"/>
              <a:t>Can be interpolated by using $ prefixes</a:t>
            </a:r>
          </a:p>
          <a:p>
            <a:pPr lvl="2"/>
            <a:r>
              <a:rPr lang="en-US" dirty="0"/>
              <a:t>$, $$, $$$</a:t>
            </a:r>
          </a:p>
          <a:p>
            <a:pPr lvl="2"/>
            <a:r>
              <a:rPr lang="en-US" dirty="0"/>
              <a:t>number of $s defines the number of curly braces in content</a:t>
            </a:r>
          </a:p>
          <a:p>
            <a:r>
              <a:rPr lang="en-US" dirty="0"/>
              <a:t>New lines inside the “holes” of interpolated strings</a:t>
            </a:r>
          </a:p>
          <a:p>
            <a:r>
              <a:rPr lang="en-US" dirty="0"/>
              <a:t>Required members (public require string Name { get; </a:t>
            </a:r>
            <a:r>
              <a:rPr lang="en-US" dirty="0" err="1"/>
              <a:t>init</a:t>
            </a:r>
            <a:r>
              <a:rPr lang="en-US" dirty="0"/>
              <a:t>; })</a:t>
            </a:r>
          </a:p>
          <a:p>
            <a:r>
              <a:rPr lang="en-US" dirty="0"/>
              <a:t>Generic attributes</a:t>
            </a:r>
          </a:p>
          <a:p>
            <a:r>
              <a:rPr lang="en-US" dirty="0"/>
              <a:t>File-scoped types</a:t>
            </a:r>
          </a:p>
          <a:p>
            <a:r>
              <a:rPr lang="en-US" dirty="0"/>
              <a:t>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346500-7EB3-01B8-36A1-10E55028F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685" y="4083685"/>
            <a:ext cx="2774315" cy="277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537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FFCBF2-A1CC-EDAD-1C11-2A5DBF11C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900FC5-718C-2B00-1283-4C83134A23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GitHub - dotnet/try: Try .NET provides developers and content authors with  tools to create interactive experiences.">
            <a:extLst>
              <a:ext uri="{FF2B5EF4-FFF2-40B4-BE49-F238E27FC236}">
                <a16:creationId xmlns:a16="http://schemas.microsoft.com/office/drawing/2014/main" id="{E100F285-5B15-BED8-724D-CD3DE7877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850" y="157163"/>
            <a:ext cx="4432300" cy="443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4895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1B04A-E11F-3BC7-7A0F-3EBAFCF71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r>
              <a:rPr lang="en-US" dirty="0"/>
              <a:t> in .NET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C259A-A140-1C11-CA0C-7169DCA68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JSON transcoding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gRPC</a:t>
            </a:r>
            <a:r>
              <a:rPr lang="en-US" dirty="0"/>
              <a:t> services like RESTful HTTP APIs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F072AC-765C-63DE-EBD1-C3AF23AA18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800" y="3562733"/>
            <a:ext cx="3295267" cy="329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6026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80370-242F-3F9C-5015-B929269B9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gRPC</a:t>
            </a:r>
            <a:r>
              <a:rPr lang="en-US" dirty="0"/>
              <a:t> in .NET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643F7-9F92-6F06-14AB-0C8C94B46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JSON transcoding no longer requires </a:t>
            </a:r>
            <a:r>
              <a:rPr lang="en-US" dirty="0" err="1"/>
              <a:t>http.proto</a:t>
            </a:r>
            <a:r>
              <a:rPr lang="en-US" dirty="0"/>
              <a:t> and </a:t>
            </a:r>
            <a:r>
              <a:rPr lang="en-US" dirty="0" err="1"/>
              <a:t>annotations.proto</a:t>
            </a:r>
            <a:endParaRPr lang="en-US" dirty="0"/>
          </a:p>
          <a:p>
            <a:r>
              <a:rPr lang="en-US" dirty="0"/>
              <a:t>Native AOT support for both client and server apps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0517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4AE0A-8F02-268D-9878-31A517B26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Desktop in .NET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66A33-19B4-AB88-C648-71C7E00A5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 Forms</a:t>
            </a:r>
          </a:p>
          <a:p>
            <a:pPr lvl="1"/>
            <a:r>
              <a:rPr lang="en-US" dirty="0"/>
              <a:t>Accessibility improvement and fixes</a:t>
            </a:r>
          </a:p>
          <a:p>
            <a:pPr lvl="1"/>
            <a:r>
              <a:rPr lang="en-US" dirty="0"/>
              <a:t>High DPI and scaling improvements</a:t>
            </a:r>
          </a:p>
          <a:p>
            <a:pPr lvl="1"/>
            <a:r>
              <a:rPr lang="en-US" dirty="0"/>
              <a:t>Databinding improvements</a:t>
            </a:r>
          </a:p>
          <a:p>
            <a:pPr lvl="1"/>
            <a:r>
              <a:rPr lang="en-US" dirty="0"/>
              <a:t>Using MVVM with WinForms</a:t>
            </a:r>
          </a:p>
          <a:p>
            <a:pPr lvl="1"/>
            <a:r>
              <a:rPr lang="en-US" dirty="0"/>
              <a:t>Custom controls for </a:t>
            </a:r>
            <a:r>
              <a:rPr lang="en-US" dirty="0" err="1"/>
              <a:t>WinForm’s</a:t>
            </a:r>
            <a:r>
              <a:rPr lang="en-US" dirty="0"/>
              <a:t> out-of-process designer</a:t>
            </a:r>
          </a:p>
          <a:p>
            <a:r>
              <a:rPr lang="en-US" dirty="0"/>
              <a:t>WPF</a:t>
            </a:r>
          </a:p>
          <a:p>
            <a:pPr lvl="1"/>
            <a:r>
              <a:rPr lang="en-US" dirty="0"/>
              <a:t>Performance improvements</a:t>
            </a:r>
          </a:p>
          <a:p>
            <a:pPr lvl="1"/>
            <a:r>
              <a:rPr lang="en-US" dirty="0"/>
              <a:t>Accessibility improvements</a:t>
            </a:r>
          </a:p>
          <a:p>
            <a:pPr lvl="1"/>
            <a:r>
              <a:rPr lang="en-US" dirty="0"/>
              <a:t>Template updates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3267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03B02DC-755E-ECBC-2C0C-C6AD6C0D79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802E33-F358-282E-A59C-A73E0E406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Desktop in .NET 8</a:t>
            </a:r>
          </a:p>
        </p:txBody>
      </p:sp>
    </p:spTree>
    <p:extLst>
      <p:ext uri="{BB962C8B-B14F-4D97-AF65-F5344CB8AC3E}">
        <p14:creationId xmlns:p14="http://schemas.microsoft.com/office/powerpoint/2010/main" val="19341886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9EFFF-8267-1927-8F61-23FEC7D62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and metrics in .NET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7B457-BB83-DF94-2CC6-88778DE4D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Metrics added for ASP.NET Core hosting, Kestrel and </a:t>
            </a:r>
            <a:r>
              <a:rPr lang="en-US" dirty="0" err="1"/>
              <a:t>SignalR</a:t>
            </a:r>
            <a:endParaRPr lang="en-US" dirty="0"/>
          </a:p>
          <a:p>
            <a:r>
              <a:rPr lang="en-US" dirty="0"/>
              <a:t>A new Azure Monitor </a:t>
            </a:r>
            <a:r>
              <a:rPr lang="en-US" dirty="0" err="1"/>
              <a:t>OpenTelemetry</a:t>
            </a:r>
            <a:r>
              <a:rPr lang="en-US" dirty="0"/>
              <a:t> distro library</a:t>
            </a:r>
          </a:p>
          <a:p>
            <a:pPr lvl="1"/>
            <a:r>
              <a:rPr lang="en-US" dirty="0"/>
              <a:t>Enables monitoring ASP.NET Core apps with Azure Monitor, based on the infrastructure of </a:t>
            </a:r>
            <a:r>
              <a:rPr lang="en-US" dirty="0" err="1"/>
              <a:t>OpenTelemetry</a:t>
            </a:r>
            <a:r>
              <a:rPr lang="en-US" dirty="0"/>
              <a:t> for .NET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710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9A210E-BA60-ECE4-EFE6-CA158F8B7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Broader ecosystem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598D0C-DC61-F8E6-D61D-B7A8DF243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7A1FD006-432F-26AD-2A20-A55F39A67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8882" y="649357"/>
            <a:ext cx="3907330" cy="295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655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211CA2-47C4-A0C8-53AA-97263AD0BD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752" y="3962741"/>
            <a:ext cx="5111248" cy="22743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B9CBAD-DC49-B464-86F8-48605AAC0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CoreWCF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7A815-C52F-7322-110A-5051E98CF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1.0 released in April 2022.</a:t>
            </a:r>
          </a:p>
          <a:p>
            <a:r>
              <a:rPr lang="en-US" dirty="0"/>
              <a:t>Community project</a:t>
            </a:r>
          </a:p>
          <a:p>
            <a:r>
              <a:rPr lang="en-US" dirty="0"/>
              <a:t>Features are a subset of functionality from WCF</a:t>
            </a:r>
          </a:p>
          <a:p>
            <a:r>
              <a:rPr lang="en-US" dirty="0"/>
              <a:t>.NET Upgrade Assistant is able to migrate WCF services to </a:t>
            </a:r>
            <a:r>
              <a:rPr lang="en-US" dirty="0" err="1"/>
              <a:t>CoreWCF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4756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F8EAA2-2F38-7353-DACB-DC57DA4D94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730" y="4273818"/>
            <a:ext cx="5453270" cy="1970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F68260-5AB9-29B3-001F-165E8AE81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YARP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9FB96-ED65-BC27-038C-4420AC133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YARP = Yet another reverse proxy</a:t>
            </a:r>
          </a:p>
          <a:p>
            <a:r>
              <a:rPr lang="en-US" dirty="0"/>
              <a:t>Configuration via static config files, or programmatic</a:t>
            </a:r>
          </a:p>
          <a:p>
            <a:r>
              <a:rPr lang="en-US" dirty="0"/>
              <a:t>Load balancing</a:t>
            </a:r>
          </a:p>
          <a:p>
            <a:r>
              <a:rPr lang="en-US" dirty="0"/>
              <a:t>Authentication and authorization</a:t>
            </a:r>
          </a:p>
          <a:p>
            <a:r>
              <a:rPr lang="en-US" dirty="0"/>
              <a:t>HTTP/3 support</a:t>
            </a:r>
          </a:p>
          <a:p>
            <a:r>
              <a:rPr lang="en-US" dirty="0"/>
              <a:t>Proxying URLs and header transformation</a:t>
            </a:r>
          </a:p>
          <a:p>
            <a:r>
              <a:rPr lang="en-US" dirty="0"/>
              <a:t>Cloud-scale performance</a:t>
            </a:r>
          </a:p>
          <a:p>
            <a:r>
              <a:rPr lang="en-US" dirty="0"/>
              <a:t>Easily extensible</a:t>
            </a:r>
          </a:p>
          <a:p>
            <a:r>
              <a:rPr lang="en-US" dirty="0"/>
              <a:t>Open-source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145411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6C3BDA0-3498-F49D-20DD-D2A5387E13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911" y="2782957"/>
            <a:ext cx="5297090" cy="346142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C461FA1-0333-725A-9256-64A650128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ML.NET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F32216-6EE6-921D-9257-0ABB49119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Open-source, cross-platform machine learning framework</a:t>
            </a:r>
          </a:p>
          <a:p>
            <a:r>
              <a:rPr lang="en-US" dirty="0"/>
              <a:t>Microsoft.Extensions.ML </a:t>
            </a:r>
            <a:br>
              <a:rPr lang="en-US" dirty="0"/>
            </a:br>
            <a:r>
              <a:rPr lang="en-US" dirty="0"/>
              <a:t>NuGet package</a:t>
            </a:r>
          </a:p>
          <a:p>
            <a:r>
              <a:rPr lang="en-US" dirty="0"/>
              <a:t>Model Builder</a:t>
            </a:r>
          </a:p>
          <a:p>
            <a:r>
              <a:rPr lang="en-US" dirty="0" err="1"/>
              <a:t>AutoML</a:t>
            </a:r>
            <a:r>
              <a:rPr lang="en-US" dirty="0"/>
              <a:t> </a:t>
            </a:r>
          </a:p>
          <a:p>
            <a:r>
              <a:rPr lang="en-US" dirty="0"/>
              <a:t>Notebook Editor in VS</a:t>
            </a:r>
          </a:p>
          <a:p>
            <a:r>
              <a:rPr lang="en-US" dirty="0"/>
              <a:t>Current version is 3.0 Preview 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687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8D92C-0063-53EE-8302-8D909483C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12 (.NET 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A9FCE-CC4D-E6A5-6421-1983AC292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Primary constructors for non-record classes and structs</a:t>
            </a:r>
          </a:p>
          <a:p>
            <a:r>
              <a:rPr lang="en-US" dirty="0"/>
              <a:t>Using aliases for any type</a:t>
            </a:r>
          </a:p>
          <a:p>
            <a:r>
              <a:rPr lang="en-US" dirty="0"/>
              <a:t>Default values for lambda expression parameters</a:t>
            </a:r>
          </a:p>
          <a:p>
            <a:r>
              <a:rPr lang="en-US" dirty="0"/>
              <a:t>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8FF0F4-552F-A4DD-0BDA-31E463504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685" y="4083685"/>
            <a:ext cx="2774315" cy="277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1204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3126AE-80EE-3C7D-F268-37306E289C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974" y="2426258"/>
            <a:ext cx="5493026" cy="27487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833188-AE51-BD69-07E4-B168E81D2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2C310-27B4-1BEF-4D69-B9AFB07DB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938"/>
            <a:ext cx="10515600" cy="4720443"/>
          </a:xfrm>
        </p:spPr>
        <p:txBody>
          <a:bodyPr/>
          <a:lstStyle/>
          <a:p>
            <a:r>
              <a:rPr lang="en-US" dirty="0"/>
              <a:t>Microsoft Orleans</a:t>
            </a:r>
          </a:p>
          <a:p>
            <a:pPr lvl="1"/>
            <a:r>
              <a:rPr lang="en-US" dirty="0"/>
              <a:t>Cloud-native application framework for .NET – distributed .NET</a:t>
            </a:r>
          </a:p>
          <a:p>
            <a:pPr lvl="1"/>
            <a:r>
              <a:rPr lang="en-US" dirty="0"/>
              <a:t>Aligned with .NET versions</a:t>
            </a:r>
          </a:p>
          <a:p>
            <a:pPr lvl="2"/>
            <a:r>
              <a:rPr lang="en-US" dirty="0"/>
              <a:t>Orleans 4.0 =&gt; Orleans 7.0</a:t>
            </a:r>
          </a:p>
          <a:p>
            <a:pPr lvl="2"/>
            <a:r>
              <a:rPr lang="en-US" dirty="0"/>
              <a:t>Orleans 8.0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 err="1"/>
              <a:t>Dapr</a:t>
            </a:r>
            <a:endParaRPr lang="en-US" dirty="0"/>
          </a:p>
          <a:p>
            <a:pPr lvl="1"/>
            <a:r>
              <a:rPr lang="en-US" dirty="0"/>
              <a:t>Distributed application runtime</a:t>
            </a:r>
          </a:p>
          <a:p>
            <a:pPr lvl="1"/>
            <a:r>
              <a:rPr lang="en-US" dirty="0"/>
              <a:t>API for building portable and reliable microservices</a:t>
            </a:r>
          </a:p>
          <a:p>
            <a:pPr lvl="1"/>
            <a:r>
              <a:rPr lang="en-US" dirty="0"/>
              <a:t>Current version is 1.11.0 RC1</a:t>
            </a:r>
          </a:p>
        </p:txBody>
      </p:sp>
    </p:spTree>
    <p:extLst>
      <p:ext uri="{BB962C8B-B14F-4D97-AF65-F5344CB8AC3E}">
        <p14:creationId xmlns:p14="http://schemas.microsoft.com/office/powerpoint/2010/main" val="23330733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05334E5-D570-C236-2008-9D7E78B980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170" y="2908851"/>
            <a:ext cx="5929830" cy="33355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689EEB-F2D8-9B0A-7A6B-83F00316F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Community Toolkit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C0652-26FB-6402-9921-C7D714AD8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Helpers and APIs for any UI platform</a:t>
            </a:r>
          </a:p>
          <a:p>
            <a:r>
              <a:rPr lang="en-US" dirty="0"/>
              <a:t>MVVM Toolkit</a:t>
            </a:r>
          </a:p>
          <a:p>
            <a:pPr lvl="1"/>
            <a:r>
              <a:rPr lang="en-US" dirty="0"/>
              <a:t>Inspired by </a:t>
            </a:r>
            <a:r>
              <a:rPr lang="en-US" dirty="0" err="1"/>
              <a:t>MvvmLight</a:t>
            </a:r>
            <a:endParaRPr lang="en-US" dirty="0"/>
          </a:p>
          <a:p>
            <a:pPr lvl="1"/>
            <a:r>
              <a:rPr lang="en-US" dirty="0"/>
              <a:t>Source generators</a:t>
            </a:r>
          </a:p>
          <a:p>
            <a:pPr lvl="2"/>
            <a:r>
              <a:rPr lang="en-US" dirty="0"/>
              <a:t>Commands</a:t>
            </a:r>
          </a:p>
          <a:p>
            <a:pPr lvl="2"/>
            <a:r>
              <a:rPr lang="en-US" dirty="0"/>
              <a:t>Observable properties</a:t>
            </a:r>
          </a:p>
          <a:p>
            <a:pPr lvl="1"/>
            <a:r>
              <a:rPr lang="en-US" dirty="0"/>
              <a:t>Roslyn analyzers</a:t>
            </a:r>
          </a:p>
          <a:p>
            <a:pPr lvl="1"/>
            <a:r>
              <a:rPr lang="en-US" dirty="0"/>
              <a:t>Sample app</a:t>
            </a:r>
          </a:p>
          <a:p>
            <a:r>
              <a:rPr lang="en-US" dirty="0"/>
              <a:t>Other toolkits</a:t>
            </a:r>
          </a:p>
          <a:p>
            <a:pPr lvl="1"/>
            <a:r>
              <a:rPr lang="en-US" dirty="0"/>
              <a:t>Windows Community Toolkit</a:t>
            </a:r>
          </a:p>
          <a:p>
            <a:pPr lvl="1"/>
            <a:r>
              <a:rPr lang="en-US" dirty="0"/>
              <a:t>.NET MAUI Community Toolkit</a:t>
            </a:r>
          </a:p>
        </p:txBody>
      </p:sp>
    </p:spTree>
    <p:extLst>
      <p:ext uri="{BB962C8B-B14F-4D97-AF65-F5344CB8AC3E}">
        <p14:creationId xmlns:p14="http://schemas.microsoft.com/office/powerpoint/2010/main" val="21171430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19525-4CC8-D65D-4218-74682A83B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and dogfooding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08E0E-6676-7E26-BD68-9865F54DA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 err="1"/>
              <a:t>AppService</a:t>
            </a:r>
            <a:r>
              <a:rPr lang="en-US" b="1" dirty="0"/>
              <a:t> is using Kestrel + YARP</a:t>
            </a:r>
          </a:p>
          <a:p>
            <a:r>
              <a:rPr lang="en-US" b="1" dirty="0"/>
              <a:t>Azure Functions supports .NET 7</a:t>
            </a:r>
          </a:p>
          <a:p>
            <a:r>
              <a:rPr lang="en-US" b="1" dirty="0"/>
              <a:t>Amazon EC2 and AWS Lambda support .NET 7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Azure Active Directory Gateway on .NET 6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Microsoft Graph on .NET 6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Azure Cosmos DB on .NET 6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Exchange Online on .NET 6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Dynamics 365 is using YARP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Microsoft Commerce on .NET 6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Microsoft Teams Infrastructure and Assignments on .NET 6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Bing Ads on .NET 6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OneService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on .NET 6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Bing from .NET 5 to .NET 7+</a:t>
            </a:r>
          </a:p>
        </p:txBody>
      </p:sp>
    </p:spTree>
    <p:extLst>
      <p:ext uri="{BB962C8B-B14F-4D97-AF65-F5344CB8AC3E}">
        <p14:creationId xmlns:p14="http://schemas.microsoft.com/office/powerpoint/2010/main" val="2786538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CB466-C405-7864-35EB-9E65DD659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8714A-B23E-0805-57AB-9BF2F5DEC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Visual Studio is a 64-bit application, also Arm64</a:t>
            </a:r>
          </a:p>
          <a:p>
            <a:r>
              <a:rPr lang="en-US" dirty="0"/>
              <a:t>Git improvements – multi-branch, line staging, graphs…</a:t>
            </a:r>
          </a:p>
          <a:p>
            <a:r>
              <a:rPr lang="en-US" dirty="0"/>
              <a:t>Hot Reload</a:t>
            </a:r>
          </a:p>
          <a:p>
            <a:r>
              <a:rPr lang="en-US" dirty="0"/>
              <a:t>All-in-one search, find in files is a lot faster</a:t>
            </a:r>
          </a:p>
          <a:p>
            <a:r>
              <a:rPr lang="en-US" dirty="0"/>
              <a:t>Theming support and VS Code themes, UI refresh</a:t>
            </a:r>
          </a:p>
          <a:p>
            <a:r>
              <a:rPr lang="en-US" dirty="0"/>
              <a:t>Dev Tunnels for web applications [preview]</a:t>
            </a:r>
          </a:p>
          <a:p>
            <a:r>
              <a:rPr lang="en-US" dirty="0"/>
              <a:t>C# tools updates</a:t>
            </a:r>
          </a:p>
          <a:p>
            <a:pPr lvl="1"/>
            <a:r>
              <a:rPr lang="en-US" dirty="0" err="1"/>
              <a:t>IntelliCode</a:t>
            </a:r>
            <a:r>
              <a:rPr lang="en-US" dirty="0"/>
              <a:t>, quick fixes and refactoring, new Razor editor...</a:t>
            </a:r>
          </a:p>
          <a:p>
            <a:r>
              <a:rPr lang="en-US" dirty="0"/>
              <a:t>Extension for .NET Framework to .NET migration</a:t>
            </a:r>
          </a:p>
          <a:p>
            <a:r>
              <a:rPr lang="en-US" dirty="0"/>
              <a:t>Visual Studio extensibility improvements</a:t>
            </a:r>
          </a:p>
          <a:p>
            <a:r>
              <a:rPr lang="en-US" dirty="0"/>
              <a:t>Performance improvements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30CB078-F942-C723-D837-B558E8D14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15475" y="2509837"/>
            <a:ext cx="183832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867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DA83D-373D-8A28-E469-4AB875B92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F2B4A-2A25-4CE8-AED6-671C877A6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https://vscode.dev/</a:t>
            </a:r>
            <a:endParaRPr lang="en-US" dirty="0"/>
          </a:p>
          <a:p>
            <a:r>
              <a:rPr lang="en-US" dirty="0"/>
              <a:t>Visual Studio Code Server</a:t>
            </a:r>
          </a:p>
          <a:p>
            <a:r>
              <a:rPr lang="en-US" dirty="0"/>
              <a:t>.NET Interactive - .NET Notebooks</a:t>
            </a:r>
          </a:p>
          <a:p>
            <a:pPr lvl="1"/>
            <a:r>
              <a:rPr lang="en-US" dirty="0"/>
              <a:t>C#, F#, PowerShell, JavaScript, HTML, T-SQL</a:t>
            </a:r>
          </a:p>
          <a:p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3AFCBE-D0EF-6646-C015-BD4019A254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800" y="2413000"/>
            <a:ext cx="2032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3367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3481F-ADFB-B8BB-DE0C-F26E0C0D0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JetBrains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0F9BB-8DD5-E201-3FDC-A9F033178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ReSharper</a:t>
            </a:r>
          </a:p>
          <a:p>
            <a:r>
              <a:rPr lang="en-US" dirty="0"/>
              <a:t>Rider</a:t>
            </a:r>
          </a:p>
          <a:p>
            <a:r>
              <a:rPr lang="en-US"/>
              <a:t>Fleet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0507B5-A8B8-F576-E9FF-2F095DFB0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486" y="3528811"/>
            <a:ext cx="5172515" cy="2715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E1AD2E-67EF-0154-9874-4D6B40B43A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970" y="3537431"/>
            <a:ext cx="5172516" cy="2706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4473D4-3323-CCD9-083B-AADD28936A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09" y="4302368"/>
            <a:ext cx="646119" cy="6461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5F9CA2-E16C-A3E4-49B9-A4C2D72ED7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19" y="5273374"/>
            <a:ext cx="646119" cy="64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401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5630D0-A8E1-0260-37CE-F3F938BA5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dev tools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3A700F-AD7C-C7BD-B92D-6D1ED6D775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4268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9E499-6788-C9F0-BE50-6DBDC9374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Dev Box – cloud workstations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FE6521-E772-8CB6-2DC2-1DFD57044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728" y="3878688"/>
            <a:ext cx="4205604" cy="250063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B04AA47-D983-8434-92B2-356A52022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43" y="1458553"/>
            <a:ext cx="6245586" cy="2041615"/>
          </a:xfrm>
          <a:prstGeom prst="rect">
            <a:avLst/>
          </a:prstGeom>
        </p:spPr>
      </p:pic>
      <p:pic>
        <p:nvPicPr>
          <p:cNvPr id="10" name="Picture 9" descr="A picture containing text, diagram, screenshot, design&#10;&#10;Description automatically generated">
            <a:extLst>
              <a:ext uri="{FF2B5EF4-FFF2-40B4-BE49-F238E27FC236}">
                <a16:creationId xmlns:a16="http://schemas.microsoft.com/office/drawing/2014/main" id="{7A9BF7C3-A11C-A2F1-2D17-E9E1D51F26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040" y="3500168"/>
            <a:ext cx="4352392" cy="2448221"/>
          </a:xfrm>
          <a:prstGeom prst="rect">
            <a:avLst/>
          </a:prstGeom>
        </p:spPr>
      </p:pic>
      <p:pic>
        <p:nvPicPr>
          <p:cNvPr id="12" name="Picture 11" descr="A screenshot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4E22EDCF-B927-64B7-9055-EA9B59DF04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421" y="1408926"/>
            <a:ext cx="4444219" cy="250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330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9E499-6788-C9F0-BE50-6DBDC9374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</a:t>
            </a:r>
            <a:r>
              <a:rPr lang="en-US" dirty="0" err="1"/>
              <a:t>Codespaces</a:t>
            </a:r>
            <a:endParaRPr lang="en-US" dirty="0"/>
          </a:p>
        </p:txBody>
      </p:sp>
      <p:pic>
        <p:nvPicPr>
          <p:cNvPr id="10" name="Content Placeholder 9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2981441B-F72C-D8CD-5AE2-758DFF09DA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10807"/>
            <a:ext cx="4577688" cy="327431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B51140-6C9D-1BB9-0189-18E6AF2193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007" y="4388571"/>
            <a:ext cx="1417123" cy="1422648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FABA77C-DED2-0633-0550-F5C29A49A8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425" y="115241"/>
            <a:ext cx="5305080" cy="3400692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27073AE-7249-913F-2048-5DEC710DD4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667" y="3226144"/>
            <a:ext cx="3535271" cy="351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324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9E499-6788-C9F0-BE50-6DBDC9374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Copilot and Copilot 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23E6DB-8B8C-BF21-9B3B-CEF737E971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21" y="4620040"/>
            <a:ext cx="4085762" cy="1375208"/>
          </a:xfrm>
          <a:prstGeom prst="rect">
            <a:avLst/>
          </a:prstGeom>
        </p:spPr>
      </p:pic>
      <p:pic>
        <p:nvPicPr>
          <p:cNvPr id="10" name="Content Placeholder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4941A31-D4B0-4F95-C71A-1B635BB17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6" y="1550356"/>
            <a:ext cx="5416672" cy="2843753"/>
          </a:xfrm>
        </p:spPr>
      </p:pic>
      <p:pic>
        <p:nvPicPr>
          <p:cNvPr id="12" name="Picture 11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6155194D-F47C-45A1-CFE2-7822CEA08E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614" y="2581004"/>
            <a:ext cx="6333335" cy="393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05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81BCC-741A-E210-D021-8D70945B1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F#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BBB37-1E56-8538-7B7C-28933A514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Static abstract members in interfaces</a:t>
            </a:r>
          </a:p>
          <a:p>
            <a:r>
              <a:rPr lang="en-US" dirty="0"/>
              <a:t>Required properties checking, </a:t>
            </a:r>
            <a:r>
              <a:rPr lang="en-US" dirty="0" err="1"/>
              <a:t>init</a:t>
            </a:r>
            <a:r>
              <a:rPr lang="en-US" dirty="0"/>
              <a:t> scope and </a:t>
            </a:r>
            <a:r>
              <a:rPr lang="en-US" dirty="0" err="1"/>
              <a:t>init</a:t>
            </a:r>
            <a:r>
              <a:rPr lang="en-US" dirty="0"/>
              <a:t>-only parameters</a:t>
            </a:r>
          </a:p>
          <a:p>
            <a:r>
              <a:rPr lang="en-US" dirty="0"/>
              <a:t>F# self-contained deployment</a:t>
            </a:r>
          </a:p>
          <a:p>
            <a:r>
              <a:rPr lang="en-US" dirty="0"/>
              <a:t>Native AOT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03D9EB-8D64-9F37-1195-8B14AC85AE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234" y="4567516"/>
            <a:ext cx="2049184" cy="204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503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9E499-6788-C9F0-BE50-6DBDC9374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 Home and Dev Drive</a:t>
            </a:r>
          </a:p>
        </p:txBody>
      </p:sp>
      <p:pic>
        <p:nvPicPr>
          <p:cNvPr id="10" name="Content Placeholder 9" descr="A picture containing screenshot, text, multimedia software, diagram&#10;&#10;Description automatically generated">
            <a:extLst>
              <a:ext uri="{FF2B5EF4-FFF2-40B4-BE49-F238E27FC236}">
                <a16:creationId xmlns:a16="http://schemas.microsoft.com/office/drawing/2014/main" id="{DD6E0E80-5ABE-CA25-5126-132243EF9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041" y="2278718"/>
            <a:ext cx="5958959" cy="3351914"/>
          </a:xfr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78994D87-8FFD-A4E3-DDC3-B09724B2E6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8718"/>
            <a:ext cx="6233569" cy="397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7548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36B400-2AA6-4A4A-D057-0D39C6D2E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up...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EE0B15-7828-CB6E-8A38-03E370161C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F59985-373E-0EC6-8176-F864C9B0B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650" y="385762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303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FF1F8-10AB-1CF7-3BB7-56F4DD1E8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.NET version to use?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2A986-4AE4-3283-E75D-8D3B4265F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41914" cy="4351338"/>
          </a:xfrm>
        </p:spPr>
        <p:txBody>
          <a:bodyPr>
            <a:normAutofit/>
          </a:bodyPr>
          <a:lstStyle/>
          <a:p>
            <a:r>
              <a:rPr lang="en-US" sz="2000" dirty="0"/>
              <a:t>.NET Framework 4.x</a:t>
            </a:r>
          </a:p>
          <a:p>
            <a:pPr lvl="1"/>
            <a:r>
              <a:rPr lang="en-US" sz="1800" dirty="0"/>
              <a:t>No!</a:t>
            </a:r>
          </a:p>
          <a:p>
            <a:pPr lvl="1"/>
            <a:r>
              <a:rPr lang="en-US" sz="1800" dirty="0"/>
              <a:t>Migrate</a:t>
            </a:r>
          </a:p>
          <a:p>
            <a:pPr lvl="1"/>
            <a:r>
              <a:rPr lang="en-US" sz="1800" dirty="0"/>
              <a:t>Reconsider architecture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30AD07-6B15-C22A-F04E-37E16953DA94}"/>
              </a:ext>
            </a:extLst>
          </p:cNvPr>
          <p:cNvSpPr txBox="1">
            <a:spLocks/>
          </p:cNvSpPr>
          <p:nvPr/>
        </p:nvSpPr>
        <p:spPr>
          <a:xfrm>
            <a:off x="4425043" y="1835329"/>
            <a:ext cx="33419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Poppins Medium" panose="00000600000000000000" pitchFamily="50" charset="0"/>
                <a:ea typeface="Open Sans" panose="020B0606030504020204" pitchFamily="34" charset="0"/>
                <a:cs typeface="Poppins Medium" panose="00000600000000000000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Poppins Medium" panose="00000600000000000000" pitchFamily="50" charset="0"/>
                <a:ea typeface="Open Sans" panose="020B0606030504020204" pitchFamily="34" charset="0"/>
                <a:cs typeface="Poppins Medium" panose="00000600000000000000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Poppins Medium" panose="00000600000000000000" pitchFamily="50" charset="0"/>
                <a:ea typeface="Open Sans" panose="020B0606030504020204" pitchFamily="34" charset="0"/>
                <a:cs typeface="Poppins Medium" panose="00000600000000000000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Poppins Medium" panose="00000600000000000000" pitchFamily="50" charset="0"/>
                <a:ea typeface="Open Sans" panose="020B0606030504020204" pitchFamily="34" charset="0"/>
                <a:cs typeface="Poppins Medium" panose="00000600000000000000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Poppins Medium" panose="00000600000000000000" pitchFamily="50" charset="0"/>
                <a:ea typeface="Open Sans" panose="020B0606030504020204" pitchFamily="34" charset="0"/>
                <a:cs typeface="Poppins Medium" panose="00000600000000000000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.NET LTS</a:t>
            </a:r>
          </a:p>
          <a:p>
            <a:pPr lvl="1"/>
            <a:r>
              <a:rPr lang="en-US" sz="1800" dirty="0"/>
              <a:t>.NET 6, .NET 8...</a:t>
            </a:r>
          </a:p>
          <a:p>
            <a:pPr lvl="1"/>
            <a:r>
              <a:rPr lang="en-US" sz="1800" dirty="0"/>
              <a:t>For published projects that are in maintenance mode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2B34C0-B5A4-5F78-F9A4-8D65C1F0E7D4}"/>
              </a:ext>
            </a:extLst>
          </p:cNvPr>
          <p:cNvSpPr txBox="1">
            <a:spLocks/>
          </p:cNvSpPr>
          <p:nvPr/>
        </p:nvSpPr>
        <p:spPr>
          <a:xfrm>
            <a:off x="8011886" y="1825625"/>
            <a:ext cx="33419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Poppins Medium" panose="00000600000000000000" pitchFamily="50" charset="0"/>
                <a:ea typeface="Open Sans" panose="020B0606030504020204" pitchFamily="34" charset="0"/>
                <a:cs typeface="Poppins Medium" panose="00000600000000000000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Poppins Medium" panose="00000600000000000000" pitchFamily="50" charset="0"/>
                <a:ea typeface="Open Sans" panose="020B0606030504020204" pitchFamily="34" charset="0"/>
                <a:cs typeface="Poppins Medium" panose="00000600000000000000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Poppins Medium" panose="00000600000000000000" pitchFamily="50" charset="0"/>
                <a:ea typeface="Open Sans" panose="020B0606030504020204" pitchFamily="34" charset="0"/>
                <a:cs typeface="Poppins Medium" panose="00000600000000000000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Poppins Medium" panose="00000600000000000000" pitchFamily="50" charset="0"/>
                <a:ea typeface="Open Sans" panose="020B0606030504020204" pitchFamily="34" charset="0"/>
                <a:cs typeface="Poppins Medium" panose="00000600000000000000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Poppins Medium" panose="00000600000000000000" pitchFamily="50" charset="0"/>
                <a:ea typeface="Open Sans" panose="020B0606030504020204" pitchFamily="34" charset="0"/>
                <a:cs typeface="Poppins Medium" panose="00000600000000000000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.NET Current</a:t>
            </a:r>
          </a:p>
          <a:p>
            <a:pPr lvl="1"/>
            <a:r>
              <a:rPr lang="en-US" sz="1800" dirty="0"/>
              <a:t>.NET 7, .NET 9...</a:t>
            </a:r>
          </a:p>
          <a:p>
            <a:pPr lvl="1"/>
            <a:r>
              <a:rPr lang="en-US" sz="1800" dirty="0"/>
              <a:t>For projects in active development</a:t>
            </a:r>
          </a:p>
        </p:txBody>
      </p:sp>
    </p:spTree>
    <p:extLst>
      <p:ext uri="{BB962C8B-B14F-4D97-AF65-F5344CB8AC3E}">
        <p14:creationId xmlns:p14="http://schemas.microsoft.com/office/powerpoint/2010/main" val="38357494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30816-9892-2FDD-047C-3F44F7D84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F0202-CE1C-1907-A775-8A4135D56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https://themesof.net/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https://www.dotnetconf.net/</a:t>
            </a:r>
            <a:r>
              <a:rPr lang="en-US" dirty="0"/>
              <a:t> ?</a:t>
            </a:r>
          </a:p>
          <a:p>
            <a:r>
              <a:rPr lang="en-US" dirty="0"/>
              <a:t>AI everywhere?</a:t>
            </a:r>
          </a:p>
        </p:txBody>
      </p:sp>
    </p:spTree>
    <p:extLst>
      <p:ext uri="{BB962C8B-B14F-4D97-AF65-F5344CB8AC3E}">
        <p14:creationId xmlns:p14="http://schemas.microsoft.com/office/powerpoint/2010/main" val="20748956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05EA7-121C-803E-3803-AE919FD28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67E1B-1C0D-9402-829F-73C7113DA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.NET Blog</a:t>
            </a:r>
          </a:p>
          <a:p>
            <a:pPr lvl="1"/>
            <a:r>
              <a:rPr lang="en-US" dirty="0">
                <a:hlinkClick r:id="rId2"/>
              </a:rPr>
              <a:t>https://devblogs.microsoft.com/dotnet/</a:t>
            </a:r>
            <a:endParaRPr lang="en-US" dirty="0"/>
          </a:p>
          <a:p>
            <a:r>
              <a:rPr lang="en-US" dirty="0"/>
              <a:t>.NET on YouTube – community standups, etc.</a:t>
            </a:r>
          </a:p>
          <a:p>
            <a:pPr lvl="1"/>
            <a:r>
              <a:rPr lang="en-US" dirty="0">
                <a:hlinkClick r:id="rId3"/>
              </a:rPr>
              <a:t>https://www.youtube.com/dotnet</a:t>
            </a:r>
            <a:r>
              <a:rPr lang="en-US" dirty="0"/>
              <a:t> </a:t>
            </a:r>
          </a:p>
          <a:p>
            <a:r>
              <a:rPr lang="en-US" dirty="0"/>
              <a:t>Themes of .NET</a:t>
            </a:r>
          </a:p>
          <a:p>
            <a:pPr lvl="1"/>
            <a:r>
              <a:rPr lang="en-US" dirty="0">
                <a:hlinkClick r:id="rId4"/>
              </a:rPr>
              <a:t>https://themesof.net/</a:t>
            </a:r>
            <a:r>
              <a:rPr lang="en-US" dirty="0"/>
              <a:t> </a:t>
            </a:r>
          </a:p>
          <a:p>
            <a:r>
              <a:rPr lang="en-US" dirty="0"/>
              <a:t>C# proposals</a:t>
            </a:r>
          </a:p>
          <a:p>
            <a:pPr lvl="1"/>
            <a:r>
              <a:rPr lang="en-US" dirty="0">
                <a:hlinkClick r:id="rId5"/>
              </a:rPr>
              <a:t>https://github.com/dotnet/csharplang/tree/main/proposals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7032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3114547"/>
            <a:ext cx="122613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l-SI" sz="6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 YOU</a:t>
            </a:r>
            <a:endParaRPr lang="en-US" sz="66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59046AA9-3704-E006-8914-DEC466A39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8" y="6824"/>
            <a:ext cx="12224502" cy="6860318"/>
          </a:xfrm>
          <a:prstGeom prst="rect">
            <a:avLst/>
          </a:prstGeom>
        </p:spPr>
      </p:pic>
      <p:sp>
        <p:nvSpPr>
          <p:cNvPr id="2" name="TextBox 7">
            <a:extLst>
              <a:ext uri="{FF2B5EF4-FFF2-40B4-BE49-F238E27FC236}">
                <a16:creationId xmlns:a16="http://schemas.microsoft.com/office/drawing/2014/main" id="{168D6BC0-E544-8282-94EB-995590197371}"/>
              </a:ext>
            </a:extLst>
          </p:cNvPr>
          <p:cNvSpPr txBox="1"/>
          <p:nvPr/>
        </p:nvSpPr>
        <p:spPr>
          <a:xfrm>
            <a:off x="2847869" y="2959897"/>
            <a:ext cx="6951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@miroslavpopovic, https://miroslavpopovic.com/</a:t>
            </a:r>
            <a:b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https://github.com/miroslavpopovic/what-is-new-in-dotnet </a:t>
            </a:r>
          </a:p>
        </p:txBody>
      </p:sp>
    </p:spTree>
    <p:extLst>
      <p:ext uri="{BB962C8B-B14F-4D97-AF65-F5344CB8AC3E}">
        <p14:creationId xmlns:p14="http://schemas.microsoft.com/office/powerpoint/2010/main" val="597837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C54E9-BC51-74F7-3461-A4E443042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F#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53D1C-FAB0-187F-4B99-01AB5E69F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F# inline types and parameter name hints in Visual Studio</a:t>
            </a:r>
          </a:p>
        </p:txBody>
      </p:sp>
    </p:spTree>
    <p:extLst>
      <p:ext uri="{BB962C8B-B14F-4D97-AF65-F5344CB8AC3E}">
        <p14:creationId xmlns:p14="http://schemas.microsoft.com/office/powerpoint/2010/main" val="4068485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FD294-7437-B257-59C3-36C5FB964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Basic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E536D-5453-34F7-A777-63AF87612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new features, other than shared .NET ones</a:t>
            </a:r>
          </a:p>
          <a:p>
            <a:r>
              <a:rPr lang="en-US" dirty="0"/>
              <a:t>Some improvements in Visual Studio 2022, like </a:t>
            </a:r>
            <a:r>
              <a:rPr lang="en-US" dirty="0" err="1"/>
              <a:t>refactorings</a:t>
            </a:r>
            <a:endParaRPr lang="en-US" dirty="0"/>
          </a:p>
          <a:p>
            <a:r>
              <a:rPr lang="en-US" dirty="0"/>
              <a:t>WinForms Visual Basic Application Framework has new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D0A063-5633-4550-B7B1-D80BEADCB8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625" y="4753700"/>
            <a:ext cx="1574075" cy="157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425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C0D32E-8D02-606A-6733-401D9EC9E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BCL and tools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557ABF-A025-903D-526F-DFE271887F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cartoon character driving a race car&#10;&#10;Description automatically generated with low confidence">
            <a:extLst>
              <a:ext uri="{FF2B5EF4-FFF2-40B4-BE49-F238E27FC236}">
                <a16:creationId xmlns:a16="http://schemas.microsoft.com/office/drawing/2014/main" id="{101BE598-0571-E289-6B83-2A8FC0B243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614" y="595588"/>
            <a:ext cx="5203880" cy="290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74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40ADC23D4E8FE409832F44511B82454" ma:contentTypeVersion="4" ma:contentTypeDescription="Ustvari nov dokument." ma:contentTypeScope="" ma:versionID="107440ad9987f6893fb03e22eefa0a5f">
  <xsd:schema xmlns:xsd="http://www.w3.org/2001/XMLSchema" xmlns:xs="http://www.w3.org/2001/XMLSchema" xmlns:p="http://schemas.microsoft.com/office/2006/metadata/properties" xmlns:ns2="a097df3a-5dba-4b6d-bcee-ed49bac201cd" targetNamespace="http://schemas.microsoft.com/office/2006/metadata/properties" ma:root="true" ma:fieldsID="b777eac096a69a60a0764822aca47a64" ns2:_="">
    <xsd:import namespace="a097df3a-5dba-4b6d-bcee-ed49bac201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97df3a-5dba-4b6d-bcee-ed49bac201c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Vrsta vsebine"/>
        <xsd:element ref="dc:title" minOccurs="0" maxOccurs="1" ma:index="4" ma:displayName="Naslov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46A1561-B32F-43FE-BE12-007D60EE4F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97df3a-5dba-4b6d-bcee-ed49bac201c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95F4B4F-63CA-4A4B-A614-B16BFEC8316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1FFDCD6-56DC-4CF2-A24D-AEA9D148660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665</TotalTime>
  <Words>2789</Words>
  <Application>Microsoft Office PowerPoint</Application>
  <PresentationFormat>Widescreen</PresentationFormat>
  <Paragraphs>467</Paragraphs>
  <Slides>65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Arial</vt:lpstr>
      <vt:lpstr>Calibri</vt:lpstr>
      <vt:lpstr>Droid Sans Mono</vt:lpstr>
      <vt:lpstr>Open Sans</vt:lpstr>
      <vt:lpstr>Poppins</vt:lpstr>
      <vt:lpstr>Poppins ExtraBold</vt:lpstr>
      <vt:lpstr>Poppins Medium</vt:lpstr>
      <vt:lpstr>Office Theme</vt:lpstr>
      <vt:lpstr>PowerPoint Presentation</vt:lpstr>
      <vt:lpstr>Agenda</vt:lpstr>
      <vt:lpstr>Languages</vt:lpstr>
      <vt:lpstr>C# 11 (.NET 7)</vt:lpstr>
      <vt:lpstr>C# 12 (.NET 8)</vt:lpstr>
      <vt:lpstr>F# 7</vt:lpstr>
      <vt:lpstr>F# 8</vt:lpstr>
      <vt:lpstr>Visual Basic</vt:lpstr>
      <vt:lpstr>BCL and tools</vt:lpstr>
      <vt:lpstr>New library APIs in .NET 7</vt:lpstr>
      <vt:lpstr>System.Text.Json in .NET 7</vt:lpstr>
      <vt:lpstr>New library APIs in .NET 8</vt:lpstr>
      <vt:lpstr>System.Text.Json in .NET 8</vt:lpstr>
      <vt:lpstr>.NET 7 SDK</vt:lpstr>
      <vt:lpstr>.NET 8 SDK</vt:lpstr>
      <vt:lpstr>Tools .NET 7</vt:lpstr>
      <vt:lpstr>Tools .NET 8</vt:lpstr>
      <vt:lpstr>Performance improvements</vt:lpstr>
      <vt:lpstr>Performance improvements in .NET 7</vt:lpstr>
      <vt:lpstr>Performance improvements in .NET 8</vt:lpstr>
      <vt:lpstr>Entity Framework Core</vt:lpstr>
      <vt:lpstr>New in EF Core 7</vt:lpstr>
      <vt:lpstr>New in EF Core 8</vt:lpstr>
      <vt:lpstr>ASP.NET Core</vt:lpstr>
      <vt:lpstr>ASP.NET Core 7 features</vt:lpstr>
      <vt:lpstr>Minimal APIs in ASP.NET Core 7</vt:lpstr>
      <vt:lpstr>ASP.NET Core 8 features</vt:lpstr>
      <vt:lpstr>Minimal APIs in ASP.NET Core 8</vt:lpstr>
      <vt:lpstr>SignalR in .NET 7</vt:lpstr>
      <vt:lpstr>Blazor</vt:lpstr>
      <vt:lpstr>New features in .NET 7</vt:lpstr>
      <vt:lpstr>New features in .NET 8</vt:lpstr>
      <vt:lpstr>Demo</vt:lpstr>
      <vt:lpstr>MAUI</vt:lpstr>
      <vt:lpstr>Xamarin.Forms =&gt; MAUI</vt:lpstr>
      <vt:lpstr>MAUI in .NET 8</vt:lpstr>
      <vt:lpstr>Is it ready?</vt:lpstr>
      <vt:lpstr>Blazor Hybrid</vt:lpstr>
      <vt:lpstr>Alternatives</vt:lpstr>
      <vt:lpstr>Other</vt:lpstr>
      <vt:lpstr>gRPC in .NET 7</vt:lpstr>
      <vt:lpstr>gRPC in .NET 8</vt:lpstr>
      <vt:lpstr>Desktop in .NET 7</vt:lpstr>
      <vt:lpstr>Desktop in .NET 8</vt:lpstr>
      <vt:lpstr>Monitoring and metrics in .NET 8</vt:lpstr>
      <vt:lpstr>Broader ecosystem</vt:lpstr>
      <vt:lpstr>CoreWCF</vt:lpstr>
      <vt:lpstr>YARP</vt:lpstr>
      <vt:lpstr>ML.NET</vt:lpstr>
      <vt:lpstr>Distributed applications</vt:lpstr>
      <vt:lpstr>.NET Community Toolkit</vt:lpstr>
      <vt:lpstr>Cloud and dogfooding</vt:lpstr>
      <vt:lpstr>Visual Studio</vt:lpstr>
      <vt:lpstr>Visual Studio Code</vt:lpstr>
      <vt:lpstr>JetBrains</vt:lpstr>
      <vt:lpstr>Modern dev tools</vt:lpstr>
      <vt:lpstr>Microsoft Dev Box – cloud workstations</vt:lpstr>
      <vt:lpstr>GitHub Codespaces</vt:lpstr>
      <vt:lpstr>GitHub Copilot and Copilot X</vt:lpstr>
      <vt:lpstr>Dev Home and Dev Drive</vt:lpstr>
      <vt:lpstr>Closing up...</vt:lpstr>
      <vt:lpstr>Which .NET version to use?</vt:lpstr>
      <vt:lpstr>The future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Urska Premzl</dc:creator>
  <cp:lastModifiedBy>Miroslav Popovic</cp:lastModifiedBy>
  <cp:revision>51</cp:revision>
  <dcterms:created xsi:type="dcterms:W3CDTF">2019-10-29T10:12:05Z</dcterms:created>
  <dcterms:modified xsi:type="dcterms:W3CDTF">2023-05-28T22:54:39Z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0x010100640ADC23D4E8FE409832F44511B82454</vt:lpwstr>
  </property>
</Properties>
</file>